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3"/>
    <p:restoredTop sz="94627"/>
  </p:normalViewPr>
  <p:slideViewPr>
    <p:cSldViewPr snapToGrid="0" snapToObjects="1">
      <p:cViewPr>
        <p:scale>
          <a:sx n="100" d="100"/>
          <a:sy n="100" d="100"/>
        </p:scale>
        <p:origin x="128"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DD88D1-4C8D-9047-A897-8B82A3C8CFC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002E674-47EF-374F-91EF-BB5B93D73A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BFE859B5-52D4-4A45-9DA1-60B034163AD4}"/>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61A177B8-17B9-4F42-BC14-5DBD1C76C8B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BFC081D-254D-4441-8449-BB3487E91F0C}"/>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27527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48EE11-14B4-304A-A019-498B776E89E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5D6FD33-484C-E140-97C2-16D483BF0B4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517BDED-6125-F748-A26C-9BFB4E5A0616}"/>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87886249-C139-BE44-AE39-F0B9A996BC5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8BBDEE0-2342-0241-A4F4-6037D298CE65}"/>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2091194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5081A92-9D84-E343-83D0-CBC7C7DAEB4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ADDD130-4D94-A14E-BBF8-0BBC2A0EAD5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1A73B76-CBDA-8843-83C3-8F12B1504CF7}"/>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4B26E770-42BC-BF48-8562-37AF82F0D50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3D1FE14-D857-F647-BDCB-427C2CAEFA8E}"/>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168251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965CF8-08B3-1640-A455-61F5EB8FF4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39D017E-3726-E345-B6C1-42BF315A1AB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97B6567-F4C9-EA4E-B439-427ED63A0765}"/>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C2C99404-8720-DD44-8403-B2103987035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5F8DAB-1CB0-5D4E-9580-2BFD7C38E619}"/>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388451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1CC8ED-9A83-394B-A027-489CE0598C2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A9EFB0C-A0D2-C343-973E-1B3416194C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5CE47CE0-4FD0-C54A-870A-2C2C43871FD3}"/>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FAEA6878-A1EA-E741-B83D-9D4BC86B0BB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68A6857-1C51-2145-BFFC-C7A9D7BB05BB}"/>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256701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57F499-87A1-D042-A69F-3E9FB82DAD3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B913D65-4878-1442-B37F-232FB68E7BD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47EE4469-ADAA-6143-BB83-20B19735C323}"/>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6734FA11-0AB5-434A-8CF2-3CE728BFE436}"/>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6" name="Нижний колонтитул 5">
            <a:extLst>
              <a:ext uri="{FF2B5EF4-FFF2-40B4-BE49-F238E27FC236}">
                <a16:creationId xmlns:a16="http://schemas.microsoft.com/office/drawing/2014/main" id="{F40B3CE6-E23B-DC40-AF3F-58FBAA55C3D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71E2A01-99A7-074D-9C3F-AFA5FE44CAC2}"/>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4220346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E93C6F-1E72-FC4F-A69B-969E11D48E6B}"/>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804C4CE7-76B6-0649-A342-E18DE0163E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ED06E85C-9E4F-9441-9A68-A16510AF9F6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96EBC1C-8FD0-F74B-8BE8-5EF10DBB2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6CCB2C8-B9DA-1D4D-91DE-86C9BE827A6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43412AA-BB55-A04D-BB09-49A0C55FCFC9}"/>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8" name="Нижний колонтитул 7">
            <a:extLst>
              <a:ext uri="{FF2B5EF4-FFF2-40B4-BE49-F238E27FC236}">
                <a16:creationId xmlns:a16="http://schemas.microsoft.com/office/drawing/2014/main" id="{D251681C-5517-E74A-B274-E8FF0D9CB4B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219B47E0-0350-FE47-B6C0-C8C546794C45}"/>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2173067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8C5CFB-32F3-CD47-9E0B-D681C9F41277}"/>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D51D374-9027-884E-8C0B-F489168D7F82}"/>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4" name="Нижний колонтитул 3">
            <a:extLst>
              <a:ext uri="{FF2B5EF4-FFF2-40B4-BE49-F238E27FC236}">
                <a16:creationId xmlns:a16="http://schemas.microsoft.com/office/drawing/2014/main" id="{FF02DD1A-85D8-AD47-B024-A0A4BD47E41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C0F5FB5D-AA94-FF40-B5F7-2003EC3AA0F4}"/>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3199680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341DF353-F49E-3849-B72B-AFCB8CFDF4F3}"/>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3" name="Нижний колонтитул 2">
            <a:extLst>
              <a:ext uri="{FF2B5EF4-FFF2-40B4-BE49-F238E27FC236}">
                <a16:creationId xmlns:a16="http://schemas.microsoft.com/office/drawing/2014/main" id="{5C45F6FC-74E9-E446-A508-52C44FF91A9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9D1D69D8-70E1-074E-8B11-0DE1A128EF68}"/>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193346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E05802-9866-F542-A569-0BF03F2A536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033C7BE-9E7C-7643-9065-FD94797E7D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C8998C72-C0DE-5C4A-8267-06FA211CE8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22541F5-5F7D-BA40-916B-770F04F55CB6}"/>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6" name="Нижний колонтитул 5">
            <a:extLst>
              <a:ext uri="{FF2B5EF4-FFF2-40B4-BE49-F238E27FC236}">
                <a16:creationId xmlns:a16="http://schemas.microsoft.com/office/drawing/2014/main" id="{CAF3CA56-8381-E84F-9851-E75002C9A2B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B664BDA-67EB-8F4F-8AE0-BBE210B9680F}"/>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3883544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AE0223-A833-1740-BB1D-39D1180EADD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CB50FBD7-F213-F644-83DB-4E8E5079C5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E93DC85-764C-1640-9386-1568C4241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1575B66-1375-2142-8244-95F25EAA741B}"/>
              </a:ext>
            </a:extLst>
          </p:cNvPr>
          <p:cNvSpPr>
            <a:spLocks noGrp="1"/>
          </p:cNvSpPr>
          <p:nvPr>
            <p:ph type="dt" sz="half" idx="10"/>
          </p:nvPr>
        </p:nvSpPr>
        <p:spPr/>
        <p:txBody>
          <a:bodyPr/>
          <a:lstStyle/>
          <a:p>
            <a:fld id="{B47AD39A-194A-EE4E-9AA9-2D06168C67D3}" type="datetimeFigureOut">
              <a:rPr lang="ru-RU" smtClean="0"/>
              <a:t>08.06.2021</a:t>
            </a:fld>
            <a:endParaRPr lang="ru-RU"/>
          </a:p>
        </p:txBody>
      </p:sp>
      <p:sp>
        <p:nvSpPr>
          <p:cNvPr id="6" name="Нижний колонтитул 5">
            <a:extLst>
              <a:ext uri="{FF2B5EF4-FFF2-40B4-BE49-F238E27FC236}">
                <a16:creationId xmlns:a16="http://schemas.microsoft.com/office/drawing/2014/main" id="{9C37926D-15CA-A14F-8AC5-34BEFD13994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67A5310-C5B6-224F-880B-818165DDAA07}"/>
              </a:ext>
            </a:extLst>
          </p:cNvPr>
          <p:cNvSpPr>
            <a:spLocks noGrp="1"/>
          </p:cNvSpPr>
          <p:nvPr>
            <p:ph type="sldNum" sz="quarter" idx="12"/>
          </p:nvPr>
        </p:nvSpPr>
        <p:spPr/>
        <p:txBody>
          <a:bodyPr/>
          <a:lstStyle/>
          <a:p>
            <a:fld id="{6B2D44DE-1924-0B47-BA9A-1ACD94B29764}" type="slidenum">
              <a:rPr lang="ru-RU" smtClean="0"/>
              <a:t>‹#›</a:t>
            </a:fld>
            <a:endParaRPr lang="ru-RU"/>
          </a:p>
        </p:txBody>
      </p:sp>
    </p:spTree>
    <p:extLst>
      <p:ext uri="{BB962C8B-B14F-4D97-AF65-F5344CB8AC3E}">
        <p14:creationId xmlns:p14="http://schemas.microsoft.com/office/powerpoint/2010/main" val="1415537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131948-04C9-674C-8D4D-BB7508C022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E141801C-FE42-824E-9621-5D490A103A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B7AA4BC-4347-E644-A996-3A00999626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7AD39A-194A-EE4E-9AA9-2D06168C67D3}" type="datetimeFigureOut">
              <a:rPr lang="ru-RU" smtClean="0"/>
              <a:t>08.06.2021</a:t>
            </a:fld>
            <a:endParaRPr lang="ru-RU"/>
          </a:p>
        </p:txBody>
      </p:sp>
      <p:sp>
        <p:nvSpPr>
          <p:cNvPr id="5" name="Нижний колонтитул 4">
            <a:extLst>
              <a:ext uri="{FF2B5EF4-FFF2-40B4-BE49-F238E27FC236}">
                <a16:creationId xmlns:a16="http://schemas.microsoft.com/office/drawing/2014/main" id="{4BD942DF-FEF3-4640-9174-98F8807CDA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5F45C73F-14B4-9C48-ADEC-09FB0B61B0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2D44DE-1924-0B47-BA9A-1ACD94B29764}" type="slidenum">
              <a:rPr lang="ru-RU" smtClean="0"/>
              <a:t>‹#›</a:t>
            </a:fld>
            <a:endParaRPr lang="ru-RU"/>
          </a:p>
        </p:txBody>
      </p:sp>
    </p:spTree>
    <p:extLst>
      <p:ext uri="{BB962C8B-B14F-4D97-AF65-F5344CB8AC3E}">
        <p14:creationId xmlns:p14="http://schemas.microsoft.com/office/powerpoint/2010/main" val="283686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E7C5244-2670-DE47-B270-64BEEBA41C9D}"/>
              </a:ext>
            </a:extLst>
          </p:cNvPr>
          <p:cNvSpPr/>
          <p:nvPr/>
        </p:nvSpPr>
        <p:spPr>
          <a:xfrm>
            <a:off x="470917" y="917303"/>
            <a:ext cx="7480453" cy="369332"/>
          </a:xfrm>
          <a:prstGeom prst="rect">
            <a:avLst/>
          </a:prstGeom>
        </p:spPr>
        <p:txBody>
          <a:bodyPr wrap="square">
            <a:spAutoFit/>
          </a:bodyPr>
          <a:lstStyle/>
          <a:p>
            <a:r>
              <a:rPr lang="en-US" b="1" i="0" u="none" strike="noStrike" dirty="0">
                <a:solidFill>
                  <a:srgbClr val="275C86"/>
                </a:solidFill>
                <a:effectLst/>
                <a:latin typeface="Roboto Light" panose="020F0302020204030204" pitchFamily="34" charset="0"/>
              </a:rPr>
              <a:t>Mechanisms of action for the supramolecular drugs: neutron study</a:t>
            </a:r>
            <a:endParaRPr lang="ru-RU" dirty="0"/>
          </a:p>
        </p:txBody>
      </p:sp>
      <p:sp>
        <p:nvSpPr>
          <p:cNvPr id="5" name="TextBox 4">
            <a:extLst>
              <a:ext uri="{FF2B5EF4-FFF2-40B4-BE49-F238E27FC236}">
                <a16:creationId xmlns:a16="http://schemas.microsoft.com/office/drawing/2014/main" id="{2B18CED3-F4E4-9F41-AEFD-EF9C06961976}"/>
              </a:ext>
            </a:extLst>
          </p:cNvPr>
          <p:cNvSpPr txBox="1"/>
          <p:nvPr/>
        </p:nvSpPr>
        <p:spPr>
          <a:xfrm>
            <a:off x="470917" y="1276389"/>
            <a:ext cx="9466053" cy="276999"/>
          </a:xfrm>
          <a:prstGeom prst="rect">
            <a:avLst/>
          </a:prstGeom>
          <a:noFill/>
        </p:spPr>
        <p:txBody>
          <a:bodyPr wrap="none" rtlCol="0">
            <a:spAutoFit/>
          </a:bodyPr>
          <a:lstStyle/>
          <a:p>
            <a:r>
              <a:rPr lang="en-US" sz="1200" b="1" dirty="0"/>
              <a:t>Yana </a:t>
            </a:r>
            <a:r>
              <a:rPr lang="en-US" sz="1200" b="1" dirty="0" err="1"/>
              <a:t>Zabrodskaya</a:t>
            </a:r>
            <a:r>
              <a:rPr lang="en-US" sz="1200" b="1" dirty="0"/>
              <a:t>, Alexey </a:t>
            </a:r>
            <a:r>
              <a:rPr lang="en-US" sz="1200" b="1" dirty="0" err="1"/>
              <a:t>Shvetsov</a:t>
            </a:r>
            <a:r>
              <a:rPr lang="en-US" sz="1200" b="1" dirty="0"/>
              <a:t>, Dmitry Lebedev, </a:t>
            </a:r>
            <a:r>
              <a:rPr lang="en-US" sz="1200" b="1" dirty="0" err="1"/>
              <a:t>Yulia</a:t>
            </a:r>
            <a:r>
              <a:rPr lang="en-US" sz="1200" b="1" dirty="0"/>
              <a:t> </a:t>
            </a:r>
            <a:r>
              <a:rPr lang="en-US" sz="1200" b="1" dirty="0" err="1"/>
              <a:t>Gorshkova</a:t>
            </a:r>
            <a:r>
              <a:rPr lang="en-US" sz="1200" b="1" dirty="0"/>
              <a:t>, Alexander </a:t>
            </a:r>
            <a:r>
              <a:rPr lang="en-US" sz="1200" b="1" dirty="0" err="1"/>
              <a:t>Kuklin</a:t>
            </a:r>
            <a:r>
              <a:rPr lang="en-US" sz="1200" b="1" dirty="0"/>
              <a:t>,  Vitaly </a:t>
            </a:r>
            <a:r>
              <a:rPr lang="en-US" sz="1200" b="1" dirty="0" err="1"/>
              <a:t>Pipich</a:t>
            </a:r>
            <a:r>
              <a:rPr lang="en-US" sz="1200" b="1" dirty="0"/>
              <a:t>, Vladimir Isaev-Ivanov, and Vladimir </a:t>
            </a:r>
            <a:r>
              <a:rPr lang="en-US" sz="1200" b="1" dirty="0" err="1"/>
              <a:t>Egorov</a:t>
            </a:r>
            <a:endParaRPr lang="ru-RU" sz="1200" b="1" dirty="0"/>
          </a:p>
        </p:txBody>
      </p:sp>
      <p:pic>
        <p:nvPicPr>
          <p:cNvPr id="1026" name="Picture 2" descr="logo">
            <a:extLst>
              <a:ext uri="{FF2B5EF4-FFF2-40B4-BE49-F238E27FC236}">
                <a16:creationId xmlns:a16="http://schemas.microsoft.com/office/drawing/2014/main" id="{AAD36616-DFE0-5F41-AAC6-ED4665A63B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963" y="91208"/>
            <a:ext cx="9884137" cy="761201"/>
          </a:xfrm>
          <a:prstGeom prst="rect">
            <a:avLst/>
          </a:prstGeom>
          <a:solidFill>
            <a:srgbClr val="FF0000"/>
          </a:solidFill>
        </p:spPr>
      </p:pic>
      <p:sp>
        <p:nvSpPr>
          <p:cNvPr id="9" name="Прямоугольник 8">
            <a:extLst>
              <a:ext uri="{FF2B5EF4-FFF2-40B4-BE49-F238E27FC236}">
                <a16:creationId xmlns:a16="http://schemas.microsoft.com/office/drawing/2014/main" id="{9EE23538-A92C-304D-A4ED-D44538295CD1}"/>
              </a:ext>
            </a:extLst>
          </p:cNvPr>
          <p:cNvSpPr/>
          <p:nvPr/>
        </p:nvSpPr>
        <p:spPr>
          <a:xfrm>
            <a:off x="190006" y="2746480"/>
            <a:ext cx="2413000" cy="2862322"/>
          </a:xfrm>
          <a:prstGeom prst="rect">
            <a:avLst/>
          </a:prstGeom>
        </p:spPr>
        <p:txBody>
          <a:bodyPr wrap="square">
            <a:spAutoFit/>
          </a:bodyPr>
          <a:lstStyle/>
          <a:p>
            <a:pPr algn="just"/>
            <a:r>
              <a:rPr lang="en-US" sz="900" b="1"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1. Low molecular weight compounds </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Many low molecular weight compounds and peptides are capable of forming supramolecular complexes. In the form of such complexes, the molecules are capable of multicenter cooperative binding to target proteins. It is advisable to study these complexes using small-angle scattering methods in combination with molecular dynamics modeling in the free diffusion approach.</a:t>
            </a:r>
            <a:br>
              <a:rPr lang="en-US" sz="900" dirty="0">
                <a:latin typeface="Roboto" panose="02000000000000000000" pitchFamily="2" charset="0"/>
                <a:ea typeface="Times New Roman" panose="02020603050405020304" pitchFamily="18" charset="0"/>
                <a:cs typeface="Times New Roman" panose="02020603050405020304" pitchFamily="18" charset="0"/>
              </a:rPr>
            </a:b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When studying the mechanism of interaction of a </a:t>
            </a:r>
            <a:r>
              <a:rPr lang="en-US" sz="900" dirty="0" err="1">
                <a:solidFill>
                  <a:srgbClr val="000000"/>
                </a:solidFill>
                <a:latin typeface="Roboto" panose="02000000000000000000" pitchFamily="2" charset="0"/>
                <a:ea typeface="Times New Roman" panose="02020603050405020304" pitchFamily="18" charset="0"/>
                <a:cs typeface="Times New Roman" panose="02020603050405020304" pitchFamily="18" charset="0"/>
              </a:rPr>
              <a:t>triazavirin</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 drug with polypeptides by neutron small angle scattering methods in combination with molecular dynamics, it was shown that the drug molecules are capable of forming linear supramolecular complexes and altering the quaternary structure of proteins [1]–[3]. </a:t>
            </a:r>
          </a:p>
        </p:txBody>
      </p:sp>
      <p:sp>
        <p:nvSpPr>
          <p:cNvPr id="11" name="Прямоугольник 10">
            <a:extLst>
              <a:ext uri="{FF2B5EF4-FFF2-40B4-BE49-F238E27FC236}">
                <a16:creationId xmlns:a16="http://schemas.microsoft.com/office/drawing/2014/main" id="{FEE83A98-C5B5-7D41-9AAE-391426FD33C2}"/>
              </a:ext>
            </a:extLst>
          </p:cNvPr>
          <p:cNvSpPr/>
          <p:nvPr/>
        </p:nvSpPr>
        <p:spPr>
          <a:xfrm>
            <a:off x="4243506" y="5959954"/>
            <a:ext cx="7162800" cy="954107"/>
          </a:xfrm>
          <a:prstGeom prst="rect">
            <a:avLst/>
          </a:prstGeom>
        </p:spPr>
        <p:txBody>
          <a:bodyPr wrap="square">
            <a:spAutoFit/>
          </a:bodyPr>
          <a:lstStyle/>
          <a:p>
            <a:pPr marL="406400" indent="-406400"/>
            <a:r>
              <a:rPr lang="ru-RU" sz="800"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1]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Shvetsov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Nekrasov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Triazavirine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supramolecular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modifiers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oligomeric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Biomol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Struct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Dyn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36,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10,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2694–2698,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10.1080/07391102.2017.1367329.</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[2]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Shvetsov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B</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Tsvetkov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double-edged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sword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supramolecular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triazavirine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display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multicenter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binding</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effects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which</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influence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aggregate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formation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Biomol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Struct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Dyn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1–19, </a:t>
            </a:r>
            <a:r>
              <a:rPr lang="ru-RU" sz="500" dirty="0" err="1">
                <a:latin typeface="Times New Roman" panose="02020603050405020304" pitchFamily="18" charset="0"/>
                <a:ea typeface="Calibri" panose="020F0502020204030204" pitchFamily="34" charset="0"/>
                <a:cs typeface="Times New Roman" panose="02020603050405020304" pitchFamily="18" charset="0"/>
              </a:rPr>
              <a:t>Aug</a:t>
            </a:r>
            <a:r>
              <a:rPr lang="ru-RU" sz="500" dirty="0">
                <a:latin typeface="Times New Roman" panose="02020603050405020304" pitchFamily="18" charset="0"/>
                <a:ea typeface="Calibri" panose="020F0502020204030204" pitchFamily="34" charset="0"/>
                <a:cs typeface="Times New Roman" panose="02020603050405020304" pitchFamily="18" charset="0"/>
              </a:rPr>
              <a:t>.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10.1080/07391102.2018.1507837.</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[3]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Lebedev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Gorshkov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Kuklin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features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ionic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self-complementary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amyloidogenic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Conf</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Ser</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848,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012022, 2017,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10.1088/1742-6596/848/1/012022.</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[4]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features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homologous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to</a:t>
            </a:r>
            <a:r>
              <a:rPr lang="ru-RU" sz="500" dirty="0">
                <a:latin typeface="Times New Roman" panose="02020603050405020304" pitchFamily="18" charset="0"/>
                <a:ea typeface="Calibri" panose="020F0502020204030204" pitchFamily="34" charset="0"/>
                <a:cs typeface="Times New Roman" panose="02020603050405020304" pitchFamily="18" charset="0"/>
              </a:rPr>
              <a:t> 6-25 </a:t>
            </a:r>
            <a:r>
              <a:rPr lang="ru-RU" sz="500" dirty="0" err="1">
                <a:latin typeface="Times New Roman" panose="02020603050405020304" pitchFamily="18" charset="0"/>
                <a:ea typeface="Calibri" panose="020F0502020204030204" pitchFamily="34" charset="0"/>
                <a:cs typeface="Times New Roman" panose="02020603050405020304" pitchFamily="18" charset="0"/>
              </a:rPr>
              <a:t>fragment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PB1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protein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Int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Pept</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2013,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370832,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a:t>
            </a:r>
            <a:r>
              <a:rPr lang="ru-RU" sz="500" dirty="0">
                <a:latin typeface="Times New Roman" panose="02020603050405020304" pitchFamily="18" charset="0"/>
                <a:ea typeface="Calibri" panose="020F0502020204030204" pitchFamily="34" charset="0"/>
                <a:cs typeface="Times New Roman" panose="02020603050405020304" pitchFamily="18" charset="0"/>
              </a:rPr>
              <a:t>. 2013,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10.1155/2013/370832.</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[5]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amyloidogenicity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virus</a:t>
            </a:r>
            <a:r>
              <a:rPr lang="ru-RU" sz="500" dirty="0">
                <a:latin typeface="Times New Roman" panose="02020603050405020304" pitchFamily="18" charset="0"/>
                <a:ea typeface="Calibri" panose="020F0502020204030204" pitchFamily="34" charset="0"/>
                <a:cs typeface="Times New Roman" panose="02020603050405020304" pitchFamily="18" charset="0"/>
              </a:rPr>
              <a:t> PB1-derived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sheds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light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activity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Chem</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234,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January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16–23,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10.1016/j.bpc.2018.01.001.</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[6]	</a:t>
            </a:r>
            <a:r>
              <a:rPr lang="ru-RU" sz="500" dirty="0" err="1">
                <a:latin typeface="Times New Roman" panose="02020603050405020304" pitchFamily="18" charset="0"/>
                <a:ea typeface="Calibri" panose="020F0502020204030204" pitchFamily="34" charset="0"/>
                <a:cs typeface="Times New Roman" panose="02020603050405020304" pitchFamily="18" charset="0"/>
              </a:rPr>
              <a:t>O</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Matusevich</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Synthesis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activity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PB1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component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RNA </a:t>
            </a:r>
            <a:r>
              <a:rPr lang="ru-RU" sz="500" dirty="0" err="1">
                <a:latin typeface="Times New Roman" panose="02020603050405020304" pitchFamily="18" charset="0"/>
                <a:ea typeface="Calibri" panose="020F0502020204030204" pitchFamily="34" charset="0"/>
                <a:cs typeface="Times New Roman" panose="02020603050405020304" pitchFamily="18" charset="0"/>
              </a:rPr>
              <a:t>polymerase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fragments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Res</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113,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4–10,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a:t>
            </a:r>
            <a:r>
              <a:rPr lang="ru-RU" sz="500" dirty="0">
                <a:latin typeface="Times New Roman" panose="02020603050405020304" pitchFamily="18" charset="0"/>
                <a:ea typeface="Calibri" panose="020F0502020204030204" pitchFamily="34" charset="0"/>
                <a:cs typeface="Times New Roman" panose="02020603050405020304" pitchFamily="18" charset="0"/>
              </a:rPr>
              <a:t>. 2015,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10.1016/j.antiviral.2014.10.015.</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[7]	</a:t>
            </a:r>
            <a:r>
              <a:rPr lang="ru-RU" sz="500" dirty="0" err="1">
                <a:latin typeface="Times New Roman" panose="02020603050405020304" pitchFamily="18" charset="0"/>
                <a:ea typeface="Calibri" panose="020F0502020204030204" pitchFamily="34" charset="0"/>
                <a:cs typeface="Times New Roman" panose="02020603050405020304" pitchFamily="18" charset="0"/>
              </a:rPr>
              <a:t>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Lebedev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Effect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alpha-lactalbumin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lactoferrin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oleic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acid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chromatin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organization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Biochem</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Res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Commun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520,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136–139, 2019,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10.1016/j.bbrc.2019.09.116.</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304800" indent="-304800"/>
            <a:r>
              <a:rPr lang="en-US" sz="800"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2DDE938E-C818-544F-834B-188EF974B128}"/>
              </a:ext>
            </a:extLst>
          </p:cNvPr>
          <p:cNvSpPr/>
          <p:nvPr/>
        </p:nvSpPr>
        <p:spPr>
          <a:xfrm>
            <a:off x="6629351" y="1970844"/>
            <a:ext cx="4539519" cy="923330"/>
          </a:xfrm>
          <a:prstGeom prst="rect">
            <a:avLst/>
          </a:prstGeom>
        </p:spPr>
        <p:txBody>
          <a:bodyPr wrap="square">
            <a:spAutoFit/>
          </a:bodyPr>
          <a:lstStyle/>
          <a:p>
            <a:r>
              <a:rPr lang="en-US" sz="900" b="1"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2. Supramolecular amyloid-like peptide complexes </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are capable of specific effects on the secondary structure of the protein, which can be used to create a new class of antiviral drugs, as was shown using small-angle neutron scattering and time-resolved x-ray scattering [4]–[6].</a:t>
            </a:r>
            <a:br>
              <a:rPr lang="en-US" dirty="0">
                <a:latin typeface="Roboto" panose="02000000000000000000" pitchFamily="2" charset="0"/>
                <a:ea typeface="Times New Roman" panose="02020603050405020304" pitchFamily="18" charset="0"/>
                <a:cs typeface="Times New Roman" panose="02020603050405020304" pitchFamily="18" charset="0"/>
              </a:rPr>
            </a:br>
            <a:endParaRPr lang="ru-RU" dirty="0"/>
          </a:p>
        </p:txBody>
      </p:sp>
      <p:sp>
        <p:nvSpPr>
          <p:cNvPr id="13" name="Прямоугольник 12">
            <a:extLst>
              <a:ext uri="{FF2B5EF4-FFF2-40B4-BE49-F238E27FC236}">
                <a16:creationId xmlns:a16="http://schemas.microsoft.com/office/drawing/2014/main" id="{F78B61D4-1564-5B43-9820-975C5051ABE6}"/>
              </a:ext>
            </a:extLst>
          </p:cNvPr>
          <p:cNvSpPr/>
          <p:nvPr/>
        </p:nvSpPr>
        <p:spPr>
          <a:xfrm>
            <a:off x="153722" y="5566463"/>
            <a:ext cx="4089783" cy="923330"/>
          </a:xfrm>
          <a:prstGeom prst="rect">
            <a:avLst/>
          </a:prstGeom>
        </p:spPr>
        <p:txBody>
          <a:bodyPr wrap="square">
            <a:spAutoFit/>
          </a:bodyPr>
          <a:lstStyle/>
          <a:p>
            <a:pPr algn="just"/>
            <a:endPar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endParaRPr>
          </a:p>
          <a:p>
            <a:pPr algn="just"/>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3. The interaction of supramolecular complexes formed in lipid membranes with receptors can be used to modulate cell signaling, including the creation of immunomodulating drugs that affect T cells. The effect of complexes on the chromatin structure can be used to create a new class of drugs - epigenetic regulators that affect gene expression [7].</a:t>
            </a:r>
            <a:endParaRPr lang="ru-RU" sz="9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7" name="Picture 3" descr="page1image5905184">
            <a:extLst>
              <a:ext uri="{FF2B5EF4-FFF2-40B4-BE49-F238E27FC236}">
                <a16:creationId xmlns:a16="http://schemas.microsoft.com/office/drawing/2014/main" id="{97087B0E-AF76-C345-99EA-99F4ACF57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2610" y="2585438"/>
            <a:ext cx="2102460" cy="21024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1image3924512">
            <a:extLst>
              <a:ext uri="{FF2B5EF4-FFF2-40B4-BE49-F238E27FC236}">
                <a16:creationId xmlns:a16="http://schemas.microsoft.com/office/drawing/2014/main" id="{64FE3291-33C7-D14D-AED2-1E15684B9D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2204" y="2720591"/>
            <a:ext cx="2229532" cy="1404079"/>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a:extLst>
              <a:ext uri="{FF2B5EF4-FFF2-40B4-BE49-F238E27FC236}">
                <a16:creationId xmlns:a16="http://schemas.microsoft.com/office/drawing/2014/main" id="{F59D2D80-F873-4943-BB80-CFDC6DC4DE4A}"/>
              </a:ext>
            </a:extLst>
          </p:cNvPr>
          <p:cNvSpPr/>
          <p:nvPr/>
        </p:nvSpPr>
        <p:spPr>
          <a:xfrm>
            <a:off x="8844770" y="4084865"/>
            <a:ext cx="2324100" cy="707886"/>
          </a:xfrm>
          <a:prstGeom prst="rect">
            <a:avLst/>
          </a:prstGeom>
        </p:spPr>
        <p:txBody>
          <a:bodyPr wrap="square">
            <a:spAutoFit/>
          </a:bodyPr>
          <a:lstStyle/>
          <a:p>
            <a:r>
              <a:rPr lang="en-US" sz="800" dirty="0">
                <a:latin typeface="Times New Roman" panose="02020603050405020304" pitchFamily="18" charset="0"/>
              </a:rPr>
              <a:t>The PB1(6-13) and PB1(6-25) peptide mixture system initial (t = 0) and final (t = ∞) states spectra, reconstructed on the basis of a change in the singular decomposition zero and first components </a:t>
            </a:r>
            <a:r>
              <a:rPr lang="en-US" sz="800" dirty="0" err="1">
                <a:latin typeface="Times New Roman" panose="02020603050405020304" pitchFamily="18" charset="0"/>
              </a:rPr>
              <a:t>fro</a:t>
            </a:r>
            <a:r>
              <a:rPr lang="en-US" sz="800" dirty="0">
                <a:latin typeface="Times New Roman" panose="02020603050405020304" pitchFamily="18" charset="0"/>
              </a:rPr>
              <a:t> TR-SAXS SVD analysis</a:t>
            </a:r>
            <a:endParaRPr lang="en-US" sz="800" dirty="0"/>
          </a:p>
        </p:txBody>
      </p:sp>
      <p:pic>
        <p:nvPicPr>
          <p:cNvPr id="15" name="Рисунок 14">
            <a:extLst>
              <a:ext uri="{FF2B5EF4-FFF2-40B4-BE49-F238E27FC236}">
                <a16:creationId xmlns:a16="http://schemas.microsoft.com/office/drawing/2014/main" id="{95E18D7B-A351-A944-AEFE-9AF2A91C4A66}"/>
              </a:ext>
            </a:extLst>
          </p:cNvPr>
          <p:cNvPicPr>
            <a:picLocks noChangeAspect="1"/>
          </p:cNvPicPr>
          <p:nvPr/>
        </p:nvPicPr>
        <p:blipFill>
          <a:blip r:embed="rId5"/>
          <a:stretch>
            <a:fillRect/>
          </a:stretch>
        </p:blipFill>
        <p:spPr>
          <a:xfrm>
            <a:off x="2742706" y="2382186"/>
            <a:ext cx="1648907" cy="1938992"/>
          </a:xfrm>
          <a:prstGeom prst="rect">
            <a:avLst/>
          </a:prstGeom>
        </p:spPr>
      </p:pic>
      <p:sp>
        <p:nvSpPr>
          <p:cNvPr id="16" name="Прямоугольник 15">
            <a:extLst>
              <a:ext uri="{FF2B5EF4-FFF2-40B4-BE49-F238E27FC236}">
                <a16:creationId xmlns:a16="http://schemas.microsoft.com/office/drawing/2014/main" id="{7F317BA1-5D86-E349-BC46-D4FC82155116}"/>
              </a:ext>
            </a:extLst>
          </p:cNvPr>
          <p:cNvSpPr/>
          <p:nvPr/>
        </p:nvSpPr>
        <p:spPr>
          <a:xfrm>
            <a:off x="2742706" y="4264385"/>
            <a:ext cx="2011291" cy="1446550"/>
          </a:xfrm>
          <a:prstGeom prst="rect">
            <a:avLst/>
          </a:prstGeom>
        </p:spPr>
        <p:txBody>
          <a:bodyPr wrap="square">
            <a:spAutoFit/>
          </a:bodyPr>
          <a:lstStyle/>
          <a:p>
            <a:pPr algn="just"/>
            <a:r>
              <a:rPr lang="en-US" sz="800" dirty="0">
                <a:latin typeface="Times" pitchFamily="2" charset="0"/>
              </a:rPr>
              <a:t>Small-angle neutron scattering curves analysis results of (A) – SI fibrils; (B) – SI fibrils with </a:t>
            </a:r>
            <a:r>
              <a:rPr lang="en-US" sz="800" dirty="0" err="1">
                <a:latin typeface="Times" pitchFamily="2" charset="0"/>
              </a:rPr>
              <a:t>triazavirine</a:t>
            </a:r>
            <a:r>
              <a:rPr lang="en-US" sz="800" dirty="0">
                <a:latin typeface="Times" pitchFamily="2" charset="0"/>
              </a:rPr>
              <a:t>. Data fitted to (A) worm-like model with fibril radius of 1.40 ± 0.04 nm and Kuhn length of 12.0 ± 0.7 nm (</a:t>
            </a:r>
            <a:r>
              <a:rPr lang="el-GR" sz="800" dirty="0">
                <a:latin typeface="Times" pitchFamily="2" charset="0"/>
              </a:rPr>
              <a:t>χ</a:t>
            </a:r>
            <a:r>
              <a:rPr lang="el-GR" sz="800" dirty="0">
                <a:effectLst/>
                <a:latin typeface="Times" pitchFamily="2" charset="0"/>
              </a:rPr>
              <a:t>2 </a:t>
            </a:r>
            <a:r>
              <a:rPr lang="el-GR" sz="800" dirty="0">
                <a:latin typeface="Times" pitchFamily="2" charset="0"/>
              </a:rPr>
              <a:t>= 0.83, </a:t>
            </a:r>
            <a:r>
              <a:rPr lang="en-US" sz="800" dirty="0">
                <a:latin typeface="Times" pitchFamily="2" charset="0"/>
              </a:rPr>
              <a:t>solid green line in Panel A) and (B) linear combination of random coil model (dotted red line) and long cylinders with the radii of 4.66 ± 0.14 nm (dashed blue line), </a:t>
            </a:r>
            <a:r>
              <a:rPr lang="el-GR" sz="800" dirty="0">
                <a:latin typeface="Times" pitchFamily="2" charset="0"/>
              </a:rPr>
              <a:t>χ</a:t>
            </a:r>
            <a:r>
              <a:rPr lang="el-GR" sz="800" dirty="0">
                <a:effectLst/>
                <a:latin typeface="Times" pitchFamily="2" charset="0"/>
              </a:rPr>
              <a:t>2 </a:t>
            </a:r>
            <a:r>
              <a:rPr lang="el-GR" sz="800" dirty="0">
                <a:latin typeface="Times" pitchFamily="2" charset="0"/>
              </a:rPr>
              <a:t>= 1.2, </a:t>
            </a:r>
            <a:r>
              <a:rPr lang="en-US" sz="800" dirty="0">
                <a:latin typeface="Times" pitchFamily="2" charset="0"/>
              </a:rPr>
              <a:t>shown in solid green line in Panel B. </a:t>
            </a:r>
            <a:endParaRPr lang="en-US" sz="800" dirty="0"/>
          </a:p>
        </p:txBody>
      </p:sp>
      <p:pic>
        <p:nvPicPr>
          <p:cNvPr id="20" name="Picture 45">
            <a:extLst>
              <a:ext uri="{FF2B5EF4-FFF2-40B4-BE49-F238E27FC236}">
                <a16:creationId xmlns:a16="http://schemas.microsoft.com/office/drawing/2014/main" id="{45A9AC26-258D-0540-9219-EF2A9ED4D673}"/>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6200000">
            <a:off x="4602542" y="3083270"/>
            <a:ext cx="1815880" cy="1396318"/>
          </a:xfrm>
          <a:prstGeom prst="rect">
            <a:avLst/>
          </a:prstGeom>
          <a:solidFill>
            <a:srgbClr val="FFFFFF"/>
          </a:solidFill>
          <a:ln>
            <a:noFill/>
          </a:ln>
        </p:spPr>
      </p:pic>
      <p:sp>
        <p:nvSpPr>
          <p:cNvPr id="17" name="Прямоугольник 16">
            <a:extLst>
              <a:ext uri="{FF2B5EF4-FFF2-40B4-BE49-F238E27FC236}">
                <a16:creationId xmlns:a16="http://schemas.microsoft.com/office/drawing/2014/main" id="{D8EBABE1-4144-1C4C-90D6-AF3F318E1BA1}"/>
              </a:ext>
            </a:extLst>
          </p:cNvPr>
          <p:cNvSpPr/>
          <p:nvPr/>
        </p:nvSpPr>
        <p:spPr>
          <a:xfrm>
            <a:off x="4753997" y="2302999"/>
            <a:ext cx="1983235" cy="338554"/>
          </a:xfrm>
          <a:prstGeom prst="rect">
            <a:avLst/>
          </a:prstGeom>
        </p:spPr>
        <p:txBody>
          <a:bodyPr wrap="none">
            <a:spAutoFit/>
          </a:bodyPr>
          <a:lstStyle/>
          <a:p>
            <a:r>
              <a:rPr lang="en-US" sz="800" dirty="0">
                <a:latin typeface="TimesNewRomanPSMT"/>
              </a:rPr>
              <a:t>Interactions between SI and TZV </a:t>
            </a:r>
          </a:p>
          <a:p>
            <a:r>
              <a:rPr lang="en-US" sz="800" dirty="0">
                <a:latin typeface="TimesNewRomanPSMT"/>
              </a:rPr>
              <a:t>supramolecular complexes: MD simulation </a:t>
            </a:r>
            <a:endParaRPr lang="en-US" sz="800" dirty="0"/>
          </a:p>
        </p:txBody>
      </p:sp>
      <p:sp>
        <p:nvSpPr>
          <p:cNvPr id="18" name="Прямоугольник 17">
            <a:extLst>
              <a:ext uri="{FF2B5EF4-FFF2-40B4-BE49-F238E27FC236}">
                <a16:creationId xmlns:a16="http://schemas.microsoft.com/office/drawing/2014/main" id="{C030CA32-FCA2-484D-951D-F0228F71A357}"/>
              </a:ext>
            </a:extLst>
          </p:cNvPr>
          <p:cNvSpPr/>
          <p:nvPr/>
        </p:nvSpPr>
        <p:spPr>
          <a:xfrm>
            <a:off x="4646116" y="4805262"/>
            <a:ext cx="6405620" cy="1200329"/>
          </a:xfrm>
          <a:prstGeom prst="rect">
            <a:avLst/>
          </a:prstGeom>
        </p:spPr>
        <p:txBody>
          <a:bodyPr wrap="square">
            <a:spAutoFit/>
          </a:bodyPr>
          <a:lstStyle/>
          <a:p>
            <a:pPr marL="171450" indent="-171450">
              <a:buFontTx/>
              <a:buChar char="-"/>
            </a:pPr>
            <a:r>
              <a:rPr lang="ru-RU" sz="1200" b="1" dirty="0" err="1">
                <a:latin typeface="Times New Roman" panose="02020603050405020304" pitchFamily="18" charset="0"/>
                <a:cs typeface="Times New Roman" panose="02020603050405020304" pitchFamily="18" charset="0"/>
              </a:rPr>
              <a:t>Some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drugs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act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only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in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the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form</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supramolecular</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complexes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that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are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in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dynamic</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equilibrium</a:t>
            </a:r>
            <a:endParaRPr lang="ru-RU" sz="1200" b="1" dirty="0">
              <a:latin typeface="Times New Roman" panose="02020603050405020304" pitchFamily="18" charset="0"/>
              <a:cs typeface="Times New Roman" panose="02020603050405020304" pitchFamily="18" charset="0"/>
            </a:endParaRPr>
          </a:p>
          <a:p>
            <a:pPr marL="171450" indent="-171450">
              <a:buFontTx/>
              <a:buChar char="-"/>
            </a:pPr>
            <a:r>
              <a:rPr lang="en-US" sz="1200" b="1" dirty="0">
                <a:latin typeface="Times New Roman" panose="02020603050405020304" pitchFamily="18" charset="0"/>
                <a:cs typeface="Times New Roman" panose="02020603050405020304" pitchFamily="18" charset="0"/>
              </a:rPr>
              <a:t>Existing of </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s</a:t>
            </a:r>
            <a:r>
              <a:rPr lang="ru-RU" sz="1200" b="1" dirty="0" err="1">
                <a:latin typeface="Times New Roman" panose="02020603050405020304" pitchFamily="18" charset="0"/>
                <a:cs typeface="Times New Roman" panose="02020603050405020304" pitchFamily="18" charset="0"/>
              </a:rPr>
              <a:t>uch</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complexes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cannot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be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detected</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using</a:t>
            </a:r>
            <a:r>
              <a:rPr lang="en-US" sz="1200" b="1" dirty="0">
                <a:latin typeface="Times New Roman" panose="02020603050405020304" pitchFamily="18" charset="0"/>
                <a:cs typeface="Times New Roman" panose="02020603050405020304" pitchFamily="18" charset="0"/>
              </a:rPr>
              <a:t> traditional methods  - </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chromatography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or</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microscopy</a:t>
            </a:r>
            <a:endParaRPr lang="ru-RU" sz="1200" b="1" dirty="0">
              <a:latin typeface="Times New Roman" panose="02020603050405020304" pitchFamily="18" charset="0"/>
              <a:cs typeface="Times New Roman" panose="02020603050405020304" pitchFamily="18" charset="0"/>
            </a:endParaRPr>
          </a:p>
          <a:p>
            <a:pPr marL="171450" indent="-171450">
              <a:buFontTx/>
              <a:buChar char="-"/>
            </a:pPr>
            <a:r>
              <a:rPr lang="ru-RU" sz="1200" b="1" dirty="0" err="1">
                <a:latin typeface="Times New Roman" panose="02020603050405020304" pitchFamily="18" charset="0"/>
                <a:cs typeface="Times New Roman" panose="02020603050405020304" pitchFamily="18" charset="0"/>
              </a:rPr>
              <a:t>Only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methods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light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neutron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and</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X-ray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can</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be used in </a:t>
            </a:r>
            <a:r>
              <a:rPr lang="ru-RU" sz="1200" b="1" dirty="0" err="1">
                <a:latin typeface="Times New Roman" panose="02020603050405020304" pitchFamily="18" charset="0"/>
                <a:cs typeface="Times New Roman" panose="02020603050405020304" pitchFamily="18" charset="0"/>
              </a:rPr>
              <a:t>determin</a:t>
            </a:r>
            <a:r>
              <a:rPr lang="en-US" sz="1200" b="1" dirty="0" err="1">
                <a:latin typeface="Times New Roman" panose="02020603050405020304" pitchFamily="18" charset="0"/>
                <a:cs typeface="Times New Roman" panose="02020603050405020304" pitchFamily="18" charset="0"/>
              </a:rPr>
              <a:t>ation</a:t>
            </a:r>
            <a:r>
              <a:rPr lang="en-US" sz="1200" b="1" dirty="0">
                <a:latin typeface="Times New Roman" panose="02020603050405020304" pitchFamily="18" charset="0"/>
                <a:cs typeface="Times New Roman" panose="02020603050405020304" pitchFamily="18" charset="0"/>
              </a:rPr>
              <a:t> of</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its </a:t>
            </a:r>
            <a:r>
              <a:rPr lang="ru-RU" sz="1200" b="1" dirty="0" err="1">
                <a:latin typeface="Times New Roman" panose="02020603050405020304" pitchFamily="18" charset="0"/>
                <a:cs typeface="Times New Roman" panose="02020603050405020304" pitchFamily="18" charset="0"/>
              </a:rPr>
              <a:t>mechanism</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act</a:t>
            </a:r>
            <a:r>
              <a:rPr lang="en-US" sz="1200" b="1" dirty="0">
                <a:latin typeface="Times New Roman" panose="02020603050405020304" pitchFamily="18" charset="0"/>
                <a:cs typeface="Times New Roman" panose="02020603050405020304" pitchFamily="18" charset="0"/>
              </a:rPr>
              <a:t>ion</a:t>
            </a:r>
            <a:endParaRPr lang="ru-RU" sz="1200" b="1" dirty="0">
              <a:latin typeface="Times New Roman" panose="02020603050405020304" pitchFamily="18" charset="0"/>
              <a:cs typeface="Times New Roman" panose="02020603050405020304" pitchFamily="18" charset="0"/>
            </a:endParaRPr>
          </a:p>
        </p:txBody>
      </p:sp>
      <p:pic>
        <p:nvPicPr>
          <p:cNvPr id="1030" name="Picture 6" descr="О юбилее ОИЯИ, международном сотрудничестве и новой физике">
            <a:extLst>
              <a:ext uri="{FF2B5EF4-FFF2-40B4-BE49-F238E27FC236}">
                <a16:creationId xmlns:a16="http://schemas.microsoft.com/office/drawing/2014/main" id="{30210A12-8FD2-1A4F-B764-4FD7B176B5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292" y="1670243"/>
            <a:ext cx="1182708" cy="83814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НИИ гриппа им. А.А. Смородинцева | Институт биомедицинских систем и  биотехнологий">
            <a:extLst>
              <a:ext uri="{FF2B5EF4-FFF2-40B4-BE49-F238E27FC236}">
                <a16:creationId xmlns:a16="http://schemas.microsoft.com/office/drawing/2014/main" id="{318BC710-6825-4740-8007-B45A4DAF0FC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92808" y="1602082"/>
            <a:ext cx="1458375" cy="97578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Санкт-Петербургский политехнический университет Петра Великого - Высшее  образование в России">
            <a:extLst>
              <a:ext uri="{FF2B5EF4-FFF2-40B4-BE49-F238E27FC236}">
                <a16:creationId xmlns:a16="http://schemas.microsoft.com/office/drawing/2014/main" id="{49DA61AC-C8E6-2846-9EAE-6DB74E768C4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6532" y="1665340"/>
            <a:ext cx="1892299" cy="554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6358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887</Words>
  <Application>Microsoft Macintosh PowerPoint</Application>
  <PresentationFormat>Широкоэкранный</PresentationFormat>
  <Paragraphs>21</Paragraphs>
  <Slides>1</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vt:i4>
      </vt:variant>
    </vt:vector>
  </HeadingPairs>
  <TitlesOfParts>
    <vt:vector size="10" baseType="lpstr">
      <vt:lpstr>Arial</vt:lpstr>
      <vt:lpstr>Calibri</vt:lpstr>
      <vt:lpstr>Calibri Light</vt:lpstr>
      <vt:lpstr>Roboto</vt:lpstr>
      <vt:lpstr>Roboto Light</vt:lpstr>
      <vt:lpstr>Times</vt:lpstr>
      <vt:lpstr>Times New Roman</vt:lpstr>
      <vt:lpstr>TimesNewRomanPSMT</vt:lpstr>
      <vt:lpstr>Тема Office</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Vladimir Egorov</dc:creator>
  <cp:lastModifiedBy>Vladimir Egorov</cp:lastModifiedBy>
  <cp:revision>5</cp:revision>
  <dcterms:created xsi:type="dcterms:W3CDTF">2021-06-08T20:51:04Z</dcterms:created>
  <dcterms:modified xsi:type="dcterms:W3CDTF">2021-06-08T21:47:01Z</dcterms:modified>
</cp:coreProperties>
</file>