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9" r:id="rId4"/>
    <p:sldId id="258" r:id="rId5"/>
    <p:sldId id="261" r:id="rId6"/>
    <p:sldId id="262" r:id="rId7"/>
    <p:sldId id="260" r:id="rId8"/>
    <p:sldId id="263" r:id="rId9"/>
    <p:sldId id="265" r:id="rId1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4697"/>
  </p:normalViewPr>
  <p:slideViewPr>
    <p:cSldViewPr snapToGrid="0" snapToObjects="1">
      <p:cViewPr>
        <p:scale>
          <a:sx n="112" d="100"/>
          <a:sy n="112" d="100"/>
        </p:scale>
        <p:origin x="576" y="2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81E3104-5793-B54B-8D35-B3E3F5DEDC0C}"/>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4D06D1A8-9421-A040-8316-20EF5E08208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B6A1234E-D56E-C347-8F74-AA0C78984190}"/>
              </a:ext>
            </a:extLst>
          </p:cNvPr>
          <p:cNvSpPr>
            <a:spLocks noGrp="1"/>
          </p:cNvSpPr>
          <p:nvPr>
            <p:ph type="dt" sz="half" idx="10"/>
          </p:nvPr>
        </p:nvSpPr>
        <p:spPr/>
        <p:txBody>
          <a:bodyPr/>
          <a:lstStyle/>
          <a:p>
            <a:fld id="{F212BCE6-0C56-7948-B048-CFF9BD5748B5}" type="datetimeFigureOut">
              <a:rPr lang="ru-RU" smtClean="0"/>
              <a:t>09.06.2021</a:t>
            </a:fld>
            <a:endParaRPr lang="ru-RU"/>
          </a:p>
        </p:txBody>
      </p:sp>
      <p:sp>
        <p:nvSpPr>
          <p:cNvPr id="5" name="Нижний колонтитул 4">
            <a:extLst>
              <a:ext uri="{FF2B5EF4-FFF2-40B4-BE49-F238E27FC236}">
                <a16:creationId xmlns:a16="http://schemas.microsoft.com/office/drawing/2014/main" id="{177407CC-85F8-1A46-ADEE-8EBFED0E61D0}"/>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9E0B3C0B-B65F-FF47-A3E6-B85C45338B84}"/>
              </a:ext>
            </a:extLst>
          </p:cNvPr>
          <p:cNvSpPr>
            <a:spLocks noGrp="1"/>
          </p:cNvSpPr>
          <p:nvPr>
            <p:ph type="sldNum" sz="quarter" idx="12"/>
          </p:nvPr>
        </p:nvSpPr>
        <p:spPr/>
        <p:txBody>
          <a:bodyPr/>
          <a:lstStyle/>
          <a:p>
            <a:fld id="{074EA05B-836C-7C46-8019-90C4F94E1ACB}" type="slidenum">
              <a:rPr lang="ru-RU" smtClean="0"/>
              <a:t>‹#›</a:t>
            </a:fld>
            <a:endParaRPr lang="ru-RU"/>
          </a:p>
        </p:txBody>
      </p:sp>
    </p:spTree>
    <p:extLst>
      <p:ext uri="{BB962C8B-B14F-4D97-AF65-F5344CB8AC3E}">
        <p14:creationId xmlns:p14="http://schemas.microsoft.com/office/powerpoint/2010/main" val="3778640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0F15AD3-6DC2-4143-B375-DA6F8AED11E3}"/>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AB9B1A06-7C8D-F54D-84FA-EC118A3F9990}"/>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0FAEAE26-BBFB-0949-BB86-4D401137EE7D}"/>
              </a:ext>
            </a:extLst>
          </p:cNvPr>
          <p:cNvSpPr>
            <a:spLocks noGrp="1"/>
          </p:cNvSpPr>
          <p:nvPr>
            <p:ph type="dt" sz="half" idx="10"/>
          </p:nvPr>
        </p:nvSpPr>
        <p:spPr/>
        <p:txBody>
          <a:bodyPr/>
          <a:lstStyle/>
          <a:p>
            <a:fld id="{F212BCE6-0C56-7948-B048-CFF9BD5748B5}" type="datetimeFigureOut">
              <a:rPr lang="ru-RU" smtClean="0"/>
              <a:t>09.06.2021</a:t>
            </a:fld>
            <a:endParaRPr lang="ru-RU"/>
          </a:p>
        </p:txBody>
      </p:sp>
      <p:sp>
        <p:nvSpPr>
          <p:cNvPr id="5" name="Нижний колонтитул 4">
            <a:extLst>
              <a:ext uri="{FF2B5EF4-FFF2-40B4-BE49-F238E27FC236}">
                <a16:creationId xmlns:a16="http://schemas.microsoft.com/office/drawing/2014/main" id="{28A568AA-F120-DB4D-87F0-DDBB88A83AE7}"/>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1B4515D2-8578-B04C-B81E-19140FBE0561}"/>
              </a:ext>
            </a:extLst>
          </p:cNvPr>
          <p:cNvSpPr>
            <a:spLocks noGrp="1"/>
          </p:cNvSpPr>
          <p:nvPr>
            <p:ph type="sldNum" sz="quarter" idx="12"/>
          </p:nvPr>
        </p:nvSpPr>
        <p:spPr/>
        <p:txBody>
          <a:bodyPr/>
          <a:lstStyle/>
          <a:p>
            <a:fld id="{074EA05B-836C-7C46-8019-90C4F94E1ACB}" type="slidenum">
              <a:rPr lang="ru-RU" smtClean="0"/>
              <a:t>‹#›</a:t>
            </a:fld>
            <a:endParaRPr lang="ru-RU"/>
          </a:p>
        </p:txBody>
      </p:sp>
    </p:spTree>
    <p:extLst>
      <p:ext uri="{BB962C8B-B14F-4D97-AF65-F5344CB8AC3E}">
        <p14:creationId xmlns:p14="http://schemas.microsoft.com/office/powerpoint/2010/main" val="33073063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ACEDFF5D-1613-8D44-B8F4-3F8CADD56293}"/>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43C4102E-454C-FB4E-BCB3-2C7F828C68A4}"/>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7363DC88-D971-FC4A-B8A2-48DF8FAC0D43}"/>
              </a:ext>
            </a:extLst>
          </p:cNvPr>
          <p:cNvSpPr>
            <a:spLocks noGrp="1"/>
          </p:cNvSpPr>
          <p:nvPr>
            <p:ph type="dt" sz="half" idx="10"/>
          </p:nvPr>
        </p:nvSpPr>
        <p:spPr/>
        <p:txBody>
          <a:bodyPr/>
          <a:lstStyle/>
          <a:p>
            <a:fld id="{F212BCE6-0C56-7948-B048-CFF9BD5748B5}" type="datetimeFigureOut">
              <a:rPr lang="ru-RU" smtClean="0"/>
              <a:t>09.06.2021</a:t>
            </a:fld>
            <a:endParaRPr lang="ru-RU"/>
          </a:p>
        </p:txBody>
      </p:sp>
      <p:sp>
        <p:nvSpPr>
          <p:cNvPr id="5" name="Нижний колонтитул 4">
            <a:extLst>
              <a:ext uri="{FF2B5EF4-FFF2-40B4-BE49-F238E27FC236}">
                <a16:creationId xmlns:a16="http://schemas.microsoft.com/office/drawing/2014/main" id="{D4DF8E79-38FB-1346-A6EE-E838A616F76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F8146EA2-1CCB-ED40-8975-125794957A8D}"/>
              </a:ext>
            </a:extLst>
          </p:cNvPr>
          <p:cNvSpPr>
            <a:spLocks noGrp="1"/>
          </p:cNvSpPr>
          <p:nvPr>
            <p:ph type="sldNum" sz="quarter" idx="12"/>
          </p:nvPr>
        </p:nvSpPr>
        <p:spPr/>
        <p:txBody>
          <a:bodyPr/>
          <a:lstStyle/>
          <a:p>
            <a:fld id="{074EA05B-836C-7C46-8019-90C4F94E1ACB}" type="slidenum">
              <a:rPr lang="ru-RU" smtClean="0"/>
              <a:t>‹#›</a:t>
            </a:fld>
            <a:endParaRPr lang="ru-RU"/>
          </a:p>
        </p:txBody>
      </p:sp>
    </p:spTree>
    <p:extLst>
      <p:ext uri="{BB962C8B-B14F-4D97-AF65-F5344CB8AC3E}">
        <p14:creationId xmlns:p14="http://schemas.microsoft.com/office/powerpoint/2010/main" val="2982869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08B80C0-3E88-3149-9F3A-4AAFF4B135BC}"/>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443E153E-7CFB-B247-B119-C509422D75C5}"/>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C8AE251E-D4B0-0343-88CD-2DE2684EBF6F}"/>
              </a:ext>
            </a:extLst>
          </p:cNvPr>
          <p:cNvSpPr>
            <a:spLocks noGrp="1"/>
          </p:cNvSpPr>
          <p:nvPr>
            <p:ph type="dt" sz="half" idx="10"/>
          </p:nvPr>
        </p:nvSpPr>
        <p:spPr/>
        <p:txBody>
          <a:bodyPr/>
          <a:lstStyle/>
          <a:p>
            <a:fld id="{F212BCE6-0C56-7948-B048-CFF9BD5748B5}" type="datetimeFigureOut">
              <a:rPr lang="ru-RU" smtClean="0"/>
              <a:t>09.06.2021</a:t>
            </a:fld>
            <a:endParaRPr lang="ru-RU"/>
          </a:p>
        </p:txBody>
      </p:sp>
      <p:sp>
        <p:nvSpPr>
          <p:cNvPr id="5" name="Нижний колонтитул 4">
            <a:extLst>
              <a:ext uri="{FF2B5EF4-FFF2-40B4-BE49-F238E27FC236}">
                <a16:creationId xmlns:a16="http://schemas.microsoft.com/office/drawing/2014/main" id="{F463409C-C14F-B04C-8616-6D46DDA9C86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1A36852C-2145-2445-96FD-0F44663887DB}"/>
              </a:ext>
            </a:extLst>
          </p:cNvPr>
          <p:cNvSpPr>
            <a:spLocks noGrp="1"/>
          </p:cNvSpPr>
          <p:nvPr>
            <p:ph type="sldNum" sz="quarter" idx="12"/>
          </p:nvPr>
        </p:nvSpPr>
        <p:spPr/>
        <p:txBody>
          <a:bodyPr/>
          <a:lstStyle/>
          <a:p>
            <a:fld id="{074EA05B-836C-7C46-8019-90C4F94E1ACB}" type="slidenum">
              <a:rPr lang="ru-RU" smtClean="0"/>
              <a:t>‹#›</a:t>
            </a:fld>
            <a:endParaRPr lang="ru-RU"/>
          </a:p>
        </p:txBody>
      </p:sp>
    </p:spTree>
    <p:extLst>
      <p:ext uri="{BB962C8B-B14F-4D97-AF65-F5344CB8AC3E}">
        <p14:creationId xmlns:p14="http://schemas.microsoft.com/office/powerpoint/2010/main" val="2403931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A3BFE41-D5F1-B04D-B8BD-25D0B304125D}"/>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E5AA0DE8-6C41-8B4E-BB17-0B7276F90B7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99A8CBD6-C3F7-6A4C-9C01-967418A264D8}"/>
              </a:ext>
            </a:extLst>
          </p:cNvPr>
          <p:cNvSpPr>
            <a:spLocks noGrp="1"/>
          </p:cNvSpPr>
          <p:nvPr>
            <p:ph type="dt" sz="half" idx="10"/>
          </p:nvPr>
        </p:nvSpPr>
        <p:spPr/>
        <p:txBody>
          <a:bodyPr/>
          <a:lstStyle/>
          <a:p>
            <a:fld id="{F212BCE6-0C56-7948-B048-CFF9BD5748B5}" type="datetimeFigureOut">
              <a:rPr lang="ru-RU" smtClean="0"/>
              <a:t>09.06.2021</a:t>
            </a:fld>
            <a:endParaRPr lang="ru-RU"/>
          </a:p>
        </p:txBody>
      </p:sp>
      <p:sp>
        <p:nvSpPr>
          <p:cNvPr id="5" name="Нижний колонтитул 4">
            <a:extLst>
              <a:ext uri="{FF2B5EF4-FFF2-40B4-BE49-F238E27FC236}">
                <a16:creationId xmlns:a16="http://schemas.microsoft.com/office/drawing/2014/main" id="{4ED9D9BC-A6B4-3141-92F2-401FDFD05F42}"/>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F80C3ED5-932C-104A-9077-07B3D29A46BA}"/>
              </a:ext>
            </a:extLst>
          </p:cNvPr>
          <p:cNvSpPr>
            <a:spLocks noGrp="1"/>
          </p:cNvSpPr>
          <p:nvPr>
            <p:ph type="sldNum" sz="quarter" idx="12"/>
          </p:nvPr>
        </p:nvSpPr>
        <p:spPr/>
        <p:txBody>
          <a:bodyPr/>
          <a:lstStyle/>
          <a:p>
            <a:fld id="{074EA05B-836C-7C46-8019-90C4F94E1ACB}" type="slidenum">
              <a:rPr lang="ru-RU" smtClean="0"/>
              <a:t>‹#›</a:t>
            </a:fld>
            <a:endParaRPr lang="ru-RU"/>
          </a:p>
        </p:txBody>
      </p:sp>
    </p:spTree>
    <p:extLst>
      <p:ext uri="{BB962C8B-B14F-4D97-AF65-F5344CB8AC3E}">
        <p14:creationId xmlns:p14="http://schemas.microsoft.com/office/powerpoint/2010/main" val="4146696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AF43BB6-1297-0542-BEC1-60081D3CF3EC}"/>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330200DF-3141-BE4A-A1C8-BBF067ACBEC2}"/>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BD06F16A-AB29-1847-A1B0-C4EC9D16233E}"/>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2EB4D7BE-9C01-944B-9154-FAFDBD6E47CC}"/>
              </a:ext>
            </a:extLst>
          </p:cNvPr>
          <p:cNvSpPr>
            <a:spLocks noGrp="1"/>
          </p:cNvSpPr>
          <p:nvPr>
            <p:ph type="dt" sz="half" idx="10"/>
          </p:nvPr>
        </p:nvSpPr>
        <p:spPr/>
        <p:txBody>
          <a:bodyPr/>
          <a:lstStyle/>
          <a:p>
            <a:fld id="{F212BCE6-0C56-7948-B048-CFF9BD5748B5}" type="datetimeFigureOut">
              <a:rPr lang="ru-RU" smtClean="0"/>
              <a:t>09.06.2021</a:t>
            </a:fld>
            <a:endParaRPr lang="ru-RU"/>
          </a:p>
        </p:txBody>
      </p:sp>
      <p:sp>
        <p:nvSpPr>
          <p:cNvPr id="6" name="Нижний колонтитул 5">
            <a:extLst>
              <a:ext uri="{FF2B5EF4-FFF2-40B4-BE49-F238E27FC236}">
                <a16:creationId xmlns:a16="http://schemas.microsoft.com/office/drawing/2014/main" id="{8D176191-8E1D-CC46-BAE7-788DB6A95AF3}"/>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0F87D88D-F80F-4147-A986-7818E6601C14}"/>
              </a:ext>
            </a:extLst>
          </p:cNvPr>
          <p:cNvSpPr>
            <a:spLocks noGrp="1"/>
          </p:cNvSpPr>
          <p:nvPr>
            <p:ph type="sldNum" sz="quarter" idx="12"/>
          </p:nvPr>
        </p:nvSpPr>
        <p:spPr/>
        <p:txBody>
          <a:bodyPr/>
          <a:lstStyle/>
          <a:p>
            <a:fld id="{074EA05B-836C-7C46-8019-90C4F94E1ACB}" type="slidenum">
              <a:rPr lang="ru-RU" smtClean="0"/>
              <a:t>‹#›</a:t>
            </a:fld>
            <a:endParaRPr lang="ru-RU"/>
          </a:p>
        </p:txBody>
      </p:sp>
    </p:spTree>
    <p:extLst>
      <p:ext uri="{BB962C8B-B14F-4D97-AF65-F5344CB8AC3E}">
        <p14:creationId xmlns:p14="http://schemas.microsoft.com/office/powerpoint/2010/main" val="3929545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2BC77C-87E0-C147-ACED-A3D5C6363BB1}"/>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BA94EEC3-A569-034E-B1BB-73E12171FA9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735E7EFF-CFED-EA4E-A801-AC68D48C3C5C}"/>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E7E7F9E0-5D22-4B4E-B61C-F3C738718FD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65C41DB1-B2E3-1745-B5FD-896DD801F3A1}"/>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F64F7BFE-4B57-CB47-8A6F-AB977EDEC310}"/>
              </a:ext>
            </a:extLst>
          </p:cNvPr>
          <p:cNvSpPr>
            <a:spLocks noGrp="1"/>
          </p:cNvSpPr>
          <p:nvPr>
            <p:ph type="dt" sz="half" idx="10"/>
          </p:nvPr>
        </p:nvSpPr>
        <p:spPr/>
        <p:txBody>
          <a:bodyPr/>
          <a:lstStyle/>
          <a:p>
            <a:fld id="{F212BCE6-0C56-7948-B048-CFF9BD5748B5}" type="datetimeFigureOut">
              <a:rPr lang="ru-RU" smtClean="0"/>
              <a:t>09.06.2021</a:t>
            </a:fld>
            <a:endParaRPr lang="ru-RU"/>
          </a:p>
        </p:txBody>
      </p:sp>
      <p:sp>
        <p:nvSpPr>
          <p:cNvPr id="8" name="Нижний колонтитул 7">
            <a:extLst>
              <a:ext uri="{FF2B5EF4-FFF2-40B4-BE49-F238E27FC236}">
                <a16:creationId xmlns:a16="http://schemas.microsoft.com/office/drawing/2014/main" id="{F8D9D402-B10C-7C4B-974B-4D534B7F0EC3}"/>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B52B5187-11C5-C24C-994B-1B2EC08E858E}"/>
              </a:ext>
            </a:extLst>
          </p:cNvPr>
          <p:cNvSpPr>
            <a:spLocks noGrp="1"/>
          </p:cNvSpPr>
          <p:nvPr>
            <p:ph type="sldNum" sz="quarter" idx="12"/>
          </p:nvPr>
        </p:nvSpPr>
        <p:spPr/>
        <p:txBody>
          <a:bodyPr/>
          <a:lstStyle/>
          <a:p>
            <a:fld id="{074EA05B-836C-7C46-8019-90C4F94E1ACB}" type="slidenum">
              <a:rPr lang="ru-RU" smtClean="0"/>
              <a:t>‹#›</a:t>
            </a:fld>
            <a:endParaRPr lang="ru-RU"/>
          </a:p>
        </p:txBody>
      </p:sp>
    </p:spTree>
    <p:extLst>
      <p:ext uri="{BB962C8B-B14F-4D97-AF65-F5344CB8AC3E}">
        <p14:creationId xmlns:p14="http://schemas.microsoft.com/office/powerpoint/2010/main" val="2487039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816AFF6-7C56-D847-9764-886BA116AF41}"/>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627380F2-D613-2443-B30C-3698D8370DB9}"/>
              </a:ext>
            </a:extLst>
          </p:cNvPr>
          <p:cNvSpPr>
            <a:spLocks noGrp="1"/>
          </p:cNvSpPr>
          <p:nvPr>
            <p:ph type="dt" sz="half" idx="10"/>
          </p:nvPr>
        </p:nvSpPr>
        <p:spPr/>
        <p:txBody>
          <a:bodyPr/>
          <a:lstStyle/>
          <a:p>
            <a:fld id="{F212BCE6-0C56-7948-B048-CFF9BD5748B5}" type="datetimeFigureOut">
              <a:rPr lang="ru-RU" smtClean="0"/>
              <a:t>09.06.2021</a:t>
            </a:fld>
            <a:endParaRPr lang="ru-RU"/>
          </a:p>
        </p:txBody>
      </p:sp>
      <p:sp>
        <p:nvSpPr>
          <p:cNvPr id="4" name="Нижний колонтитул 3">
            <a:extLst>
              <a:ext uri="{FF2B5EF4-FFF2-40B4-BE49-F238E27FC236}">
                <a16:creationId xmlns:a16="http://schemas.microsoft.com/office/drawing/2014/main" id="{27CFF795-D574-0A40-A312-F91F11181117}"/>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827FDD41-AB1A-BC45-B33E-0C0B308A6F5C}"/>
              </a:ext>
            </a:extLst>
          </p:cNvPr>
          <p:cNvSpPr>
            <a:spLocks noGrp="1"/>
          </p:cNvSpPr>
          <p:nvPr>
            <p:ph type="sldNum" sz="quarter" idx="12"/>
          </p:nvPr>
        </p:nvSpPr>
        <p:spPr/>
        <p:txBody>
          <a:bodyPr/>
          <a:lstStyle/>
          <a:p>
            <a:fld id="{074EA05B-836C-7C46-8019-90C4F94E1ACB}" type="slidenum">
              <a:rPr lang="ru-RU" smtClean="0"/>
              <a:t>‹#›</a:t>
            </a:fld>
            <a:endParaRPr lang="ru-RU"/>
          </a:p>
        </p:txBody>
      </p:sp>
    </p:spTree>
    <p:extLst>
      <p:ext uri="{BB962C8B-B14F-4D97-AF65-F5344CB8AC3E}">
        <p14:creationId xmlns:p14="http://schemas.microsoft.com/office/powerpoint/2010/main" val="20153525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F40EE72F-15C0-E649-9EF5-5FD4876D26BC}"/>
              </a:ext>
            </a:extLst>
          </p:cNvPr>
          <p:cNvSpPr>
            <a:spLocks noGrp="1"/>
          </p:cNvSpPr>
          <p:nvPr>
            <p:ph type="dt" sz="half" idx="10"/>
          </p:nvPr>
        </p:nvSpPr>
        <p:spPr/>
        <p:txBody>
          <a:bodyPr/>
          <a:lstStyle/>
          <a:p>
            <a:fld id="{F212BCE6-0C56-7948-B048-CFF9BD5748B5}" type="datetimeFigureOut">
              <a:rPr lang="ru-RU" smtClean="0"/>
              <a:t>09.06.2021</a:t>
            </a:fld>
            <a:endParaRPr lang="ru-RU"/>
          </a:p>
        </p:txBody>
      </p:sp>
      <p:sp>
        <p:nvSpPr>
          <p:cNvPr id="3" name="Нижний колонтитул 2">
            <a:extLst>
              <a:ext uri="{FF2B5EF4-FFF2-40B4-BE49-F238E27FC236}">
                <a16:creationId xmlns:a16="http://schemas.microsoft.com/office/drawing/2014/main" id="{E79511E6-CE89-6441-A510-71851A8CBF26}"/>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114A0830-5635-0E41-934D-7BCDBCD9EF64}"/>
              </a:ext>
            </a:extLst>
          </p:cNvPr>
          <p:cNvSpPr>
            <a:spLocks noGrp="1"/>
          </p:cNvSpPr>
          <p:nvPr>
            <p:ph type="sldNum" sz="quarter" idx="12"/>
          </p:nvPr>
        </p:nvSpPr>
        <p:spPr/>
        <p:txBody>
          <a:bodyPr/>
          <a:lstStyle/>
          <a:p>
            <a:fld id="{074EA05B-836C-7C46-8019-90C4F94E1ACB}" type="slidenum">
              <a:rPr lang="ru-RU" smtClean="0"/>
              <a:t>‹#›</a:t>
            </a:fld>
            <a:endParaRPr lang="ru-RU"/>
          </a:p>
        </p:txBody>
      </p:sp>
    </p:spTree>
    <p:extLst>
      <p:ext uri="{BB962C8B-B14F-4D97-AF65-F5344CB8AC3E}">
        <p14:creationId xmlns:p14="http://schemas.microsoft.com/office/powerpoint/2010/main" val="189327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9BCEC02-EDE8-9D4E-A461-F87F76A4D29D}"/>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0CF51622-763D-7041-9D58-B5A2384660F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961A7A08-786C-3844-B03A-57A6D3E85C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35206349-B3A6-7A4D-BA6F-080BB86E16BB}"/>
              </a:ext>
            </a:extLst>
          </p:cNvPr>
          <p:cNvSpPr>
            <a:spLocks noGrp="1"/>
          </p:cNvSpPr>
          <p:nvPr>
            <p:ph type="dt" sz="half" idx="10"/>
          </p:nvPr>
        </p:nvSpPr>
        <p:spPr/>
        <p:txBody>
          <a:bodyPr/>
          <a:lstStyle/>
          <a:p>
            <a:fld id="{F212BCE6-0C56-7948-B048-CFF9BD5748B5}" type="datetimeFigureOut">
              <a:rPr lang="ru-RU" smtClean="0"/>
              <a:t>09.06.2021</a:t>
            </a:fld>
            <a:endParaRPr lang="ru-RU"/>
          </a:p>
        </p:txBody>
      </p:sp>
      <p:sp>
        <p:nvSpPr>
          <p:cNvPr id="6" name="Нижний колонтитул 5">
            <a:extLst>
              <a:ext uri="{FF2B5EF4-FFF2-40B4-BE49-F238E27FC236}">
                <a16:creationId xmlns:a16="http://schemas.microsoft.com/office/drawing/2014/main" id="{DE87B315-7039-7C4F-9474-3FE57D9C0434}"/>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6150FB77-F4F1-F64E-9C59-DDA7EF8F503D}"/>
              </a:ext>
            </a:extLst>
          </p:cNvPr>
          <p:cNvSpPr>
            <a:spLocks noGrp="1"/>
          </p:cNvSpPr>
          <p:nvPr>
            <p:ph type="sldNum" sz="quarter" idx="12"/>
          </p:nvPr>
        </p:nvSpPr>
        <p:spPr/>
        <p:txBody>
          <a:bodyPr/>
          <a:lstStyle/>
          <a:p>
            <a:fld id="{074EA05B-836C-7C46-8019-90C4F94E1ACB}" type="slidenum">
              <a:rPr lang="ru-RU" smtClean="0"/>
              <a:t>‹#›</a:t>
            </a:fld>
            <a:endParaRPr lang="ru-RU"/>
          </a:p>
        </p:txBody>
      </p:sp>
    </p:spTree>
    <p:extLst>
      <p:ext uri="{BB962C8B-B14F-4D97-AF65-F5344CB8AC3E}">
        <p14:creationId xmlns:p14="http://schemas.microsoft.com/office/powerpoint/2010/main" val="28448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E15B54E-E300-2540-B510-B50F6D0F1DAE}"/>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26179AB7-F58A-E544-BAAF-B618481C924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B41B0EF0-5E1E-974E-A02C-5220158019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4D4EE749-A5E7-7547-A61F-2CDD6272392D}"/>
              </a:ext>
            </a:extLst>
          </p:cNvPr>
          <p:cNvSpPr>
            <a:spLocks noGrp="1"/>
          </p:cNvSpPr>
          <p:nvPr>
            <p:ph type="dt" sz="half" idx="10"/>
          </p:nvPr>
        </p:nvSpPr>
        <p:spPr/>
        <p:txBody>
          <a:bodyPr/>
          <a:lstStyle/>
          <a:p>
            <a:fld id="{F212BCE6-0C56-7948-B048-CFF9BD5748B5}" type="datetimeFigureOut">
              <a:rPr lang="ru-RU" smtClean="0"/>
              <a:t>09.06.2021</a:t>
            </a:fld>
            <a:endParaRPr lang="ru-RU"/>
          </a:p>
        </p:txBody>
      </p:sp>
      <p:sp>
        <p:nvSpPr>
          <p:cNvPr id="6" name="Нижний колонтитул 5">
            <a:extLst>
              <a:ext uri="{FF2B5EF4-FFF2-40B4-BE49-F238E27FC236}">
                <a16:creationId xmlns:a16="http://schemas.microsoft.com/office/drawing/2014/main" id="{F338395D-9586-E94D-A363-B31A37528CDF}"/>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9E41050A-B7A2-484F-B81F-5C760D802284}"/>
              </a:ext>
            </a:extLst>
          </p:cNvPr>
          <p:cNvSpPr>
            <a:spLocks noGrp="1"/>
          </p:cNvSpPr>
          <p:nvPr>
            <p:ph type="sldNum" sz="quarter" idx="12"/>
          </p:nvPr>
        </p:nvSpPr>
        <p:spPr/>
        <p:txBody>
          <a:bodyPr/>
          <a:lstStyle/>
          <a:p>
            <a:fld id="{074EA05B-836C-7C46-8019-90C4F94E1ACB}" type="slidenum">
              <a:rPr lang="ru-RU" smtClean="0"/>
              <a:t>‹#›</a:t>
            </a:fld>
            <a:endParaRPr lang="ru-RU"/>
          </a:p>
        </p:txBody>
      </p:sp>
    </p:spTree>
    <p:extLst>
      <p:ext uri="{BB962C8B-B14F-4D97-AF65-F5344CB8AC3E}">
        <p14:creationId xmlns:p14="http://schemas.microsoft.com/office/powerpoint/2010/main" val="2244999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1153497-37F2-034F-A3B2-0E60057DF6A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25BA5B3A-C852-9047-B9C8-DBE6911E1EB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0443C529-9416-7349-A0FF-52B26FAB5B6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12BCE6-0C56-7948-B048-CFF9BD5748B5}" type="datetimeFigureOut">
              <a:rPr lang="ru-RU" smtClean="0"/>
              <a:t>09.06.2021</a:t>
            </a:fld>
            <a:endParaRPr lang="ru-RU"/>
          </a:p>
        </p:txBody>
      </p:sp>
      <p:sp>
        <p:nvSpPr>
          <p:cNvPr id="5" name="Нижний колонтитул 4">
            <a:extLst>
              <a:ext uri="{FF2B5EF4-FFF2-40B4-BE49-F238E27FC236}">
                <a16:creationId xmlns:a16="http://schemas.microsoft.com/office/drawing/2014/main" id="{9F983E90-5BE7-244A-B918-21F96BD631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980A6D8A-2577-7142-BB00-2A689BA721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4EA05B-836C-7C46-8019-90C4F94E1ACB}" type="slidenum">
              <a:rPr lang="ru-RU" smtClean="0"/>
              <a:t>‹#›</a:t>
            </a:fld>
            <a:endParaRPr lang="ru-RU"/>
          </a:p>
        </p:txBody>
      </p:sp>
    </p:spTree>
    <p:extLst>
      <p:ext uri="{BB962C8B-B14F-4D97-AF65-F5344CB8AC3E}">
        <p14:creationId xmlns:p14="http://schemas.microsoft.com/office/powerpoint/2010/main" val="3391104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tiff"/></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hyperlink" Target="https://doi.org/10.1080/07391102.2020.1776636" TargetMode="Externa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10.emf"/><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1.emf"/><Relationship Id="rId1" Type="http://schemas.openxmlformats.org/officeDocument/2006/relationships/slideLayout" Target="../slideLayouts/slideLayout7.xml"/><Relationship Id="rId6" Type="http://schemas.openxmlformats.org/officeDocument/2006/relationships/image" Target="../media/image14.emf"/><Relationship Id="rId5" Type="http://schemas.openxmlformats.org/officeDocument/2006/relationships/image" Target="../media/image13.emf"/><Relationship Id="rId4" Type="http://schemas.openxmlformats.org/officeDocument/2006/relationships/image" Target="../media/image12.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emf"/><Relationship Id="rId4" Type="http://schemas.openxmlformats.org/officeDocument/2006/relationships/image" Target="../media/image16.png"/><Relationship Id="rId9"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a:extLst>
              <a:ext uri="{FF2B5EF4-FFF2-40B4-BE49-F238E27FC236}">
                <a16:creationId xmlns:a16="http://schemas.microsoft.com/office/drawing/2014/main" id="{6373D92C-DBB9-F240-B492-08D1A2C961CE}"/>
              </a:ext>
            </a:extLst>
          </p:cNvPr>
          <p:cNvSpPr>
            <a:spLocks noGrp="1"/>
          </p:cNvSpPr>
          <p:nvPr>
            <p:ph type="subTitle" idx="1"/>
          </p:nvPr>
        </p:nvSpPr>
        <p:spPr>
          <a:xfrm>
            <a:off x="2315736" y="5386233"/>
            <a:ext cx="9144000" cy="479308"/>
          </a:xfrm>
        </p:spPr>
        <p:txBody>
          <a:bodyPr/>
          <a:lstStyle/>
          <a:p>
            <a:pPr algn="r"/>
            <a:r>
              <a:rPr lang="en-US" dirty="0"/>
              <a:t>Vladimir </a:t>
            </a:r>
            <a:r>
              <a:rPr lang="en-US" dirty="0" err="1"/>
              <a:t>Egorov</a:t>
            </a:r>
            <a:r>
              <a:rPr lang="en-US" dirty="0"/>
              <a:t>, PNPI NRCKI</a:t>
            </a:r>
            <a:endParaRPr lang="ru-RU" dirty="0"/>
          </a:p>
        </p:txBody>
      </p:sp>
      <p:pic>
        <p:nvPicPr>
          <p:cNvPr id="4" name="Picture 2" descr="logo">
            <a:extLst>
              <a:ext uri="{FF2B5EF4-FFF2-40B4-BE49-F238E27FC236}">
                <a16:creationId xmlns:a16="http://schemas.microsoft.com/office/drawing/2014/main" id="{7AE49208-D66C-E24D-82C6-D7F43D1213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963" y="91208"/>
            <a:ext cx="9884137" cy="761201"/>
          </a:xfrm>
          <a:prstGeom prst="rect">
            <a:avLst/>
          </a:prstGeom>
          <a:solidFill>
            <a:srgbClr val="FF0000"/>
          </a:solidFill>
        </p:spPr>
      </p:pic>
      <p:pic>
        <p:nvPicPr>
          <p:cNvPr id="6" name="Picture 10" descr="Санкт-Петербургский политехнический университет Петра Великого - Высшее  образование в России">
            <a:extLst>
              <a:ext uri="{FF2B5EF4-FFF2-40B4-BE49-F238E27FC236}">
                <a16:creationId xmlns:a16="http://schemas.microsoft.com/office/drawing/2014/main" id="{14992955-ABFB-6F4D-8722-964BC65188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9583" y="4227991"/>
            <a:ext cx="2479009" cy="727017"/>
          </a:xfrm>
          <a:prstGeom prst="rect">
            <a:avLst/>
          </a:prstGeom>
          <a:noFill/>
          <a:extLst>
            <a:ext uri="{909E8E84-426E-40DD-AFC4-6F175D3DCCD1}">
              <a14:hiddenFill xmlns:a14="http://schemas.microsoft.com/office/drawing/2010/main">
                <a:solidFill>
                  <a:srgbClr val="FFFFFF"/>
                </a:solidFill>
              </a14:hiddenFill>
            </a:ext>
          </a:extLst>
        </p:spPr>
      </p:pic>
      <p:sp>
        <p:nvSpPr>
          <p:cNvPr id="7" name="Заголовок 1">
            <a:extLst>
              <a:ext uri="{FF2B5EF4-FFF2-40B4-BE49-F238E27FC236}">
                <a16:creationId xmlns:a16="http://schemas.microsoft.com/office/drawing/2014/main" id="{7FAF2526-1E95-7F4A-9284-28A4FB1505EF}"/>
              </a:ext>
            </a:extLst>
          </p:cNvPr>
          <p:cNvSpPr txBox="1">
            <a:spLocks/>
          </p:cNvSpPr>
          <p:nvPr/>
        </p:nvSpPr>
        <p:spPr>
          <a:xfrm>
            <a:off x="1065030" y="1851278"/>
            <a:ext cx="9656309" cy="118253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b="1" dirty="0"/>
              <a:t>Temperature-induced reorganization of influenza A nucleoprotein complex</a:t>
            </a:r>
            <a:endParaRPr lang="ru-RU" sz="3600" dirty="0"/>
          </a:p>
        </p:txBody>
      </p:sp>
      <p:pic>
        <p:nvPicPr>
          <p:cNvPr id="10" name="Picture 2" descr="Collaboration / ICND">
            <a:extLst>
              <a:ext uri="{FF2B5EF4-FFF2-40B4-BE49-F238E27FC236}">
                <a16:creationId xmlns:a16="http://schemas.microsoft.com/office/drawing/2014/main" id="{D860EDB6-ACC9-B944-B043-F0DC26E130D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289" y="5432618"/>
            <a:ext cx="3656894" cy="72701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descr="НИИ гриппа им. А.А. Смородинцева | Институт биомедицинских систем и  биотехнологий">
            <a:extLst>
              <a:ext uri="{FF2B5EF4-FFF2-40B4-BE49-F238E27FC236}">
                <a16:creationId xmlns:a16="http://schemas.microsoft.com/office/drawing/2014/main" id="{407DB6F0-7C1B-DE42-9D70-CFB03394F81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563" y="3978233"/>
            <a:ext cx="2018020" cy="13502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7855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9A07E1E-45A4-D340-B329-8A963EECC0B1}"/>
              </a:ext>
            </a:extLst>
          </p:cNvPr>
          <p:cNvSpPr txBox="1"/>
          <p:nvPr/>
        </p:nvSpPr>
        <p:spPr>
          <a:xfrm>
            <a:off x="75248" y="2025653"/>
            <a:ext cx="2042162" cy="369332"/>
          </a:xfrm>
          <a:prstGeom prst="rect">
            <a:avLst/>
          </a:prstGeom>
          <a:noFill/>
        </p:spPr>
        <p:txBody>
          <a:bodyPr wrap="none" rtlCol="0">
            <a:spAutoFit/>
          </a:bodyPr>
          <a:lstStyle/>
          <a:p>
            <a:r>
              <a:rPr lang="en-US" dirty="0"/>
              <a:t>Influenza A virus [5]</a:t>
            </a:r>
            <a:endParaRPr lang="ru-RU" dirty="0"/>
          </a:p>
        </p:txBody>
      </p:sp>
      <p:sp>
        <p:nvSpPr>
          <p:cNvPr id="4" name="TextBox 3">
            <a:extLst>
              <a:ext uri="{FF2B5EF4-FFF2-40B4-BE49-F238E27FC236}">
                <a16:creationId xmlns:a16="http://schemas.microsoft.com/office/drawing/2014/main" id="{94A390D8-CB5D-6147-9A57-C23765209CBB}"/>
              </a:ext>
            </a:extLst>
          </p:cNvPr>
          <p:cNvSpPr txBox="1"/>
          <p:nvPr/>
        </p:nvSpPr>
        <p:spPr>
          <a:xfrm>
            <a:off x="2322402" y="1816947"/>
            <a:ext cx="1266180" cy="369332"/>
          </a:xfrm>
          <a:prstGeom prst="rect">
            <a:avLst/>
          </a:prstGeom>
          <a:noFill/>
        </p:spPr>
        <p:txBody>
          <a:bodyPr wrap="none" rtlCol="0">
            <a:spAutoFit/>
          </a:bodyPr>
          <a:lstStyle/>
          <a:p>
            <a:r>
              <a:rPr lang="en-US" dirty="0">
                <a:highlight>
                  <a:srgbClr val="00FF00"/>
                </a:highlight>
              </a:rPr>
              <a:t>Vaccination</a:t>
            </a:r>
            <a:endParaRPr lang="ru-RU" dirty="0">
              <a:highlight>
                <a:srgbClr val="00FF00"/>
              </a:highlight>
            </a:endParaRPr>
          </a:p>
        </p:txBody>
      </p:sp>
      <p:sp>
        <p:nvSpPr>
          <p:cNvPr id="5" name="Прямоугольник 4">
            <a:extLst>
              <a:ext uri="{FF2B5EF4-FFF2-40B4-BE49-F238E27FC236}">
                <a16:creationId xmlns:a16="http://schemas.microsoft.com/office/drawing/2014/main" id="{5FCEF476-42A6-2B4F-ADF9-A1871DA2A184}"/>
              </a:ext>
            </a:extLst>
          </p:cNvPr>
          <p:cNvSpPr/>
          <p:nvPr/>
        </p:nvSpPr>
        <p:spPr>
          <a:xfrm>
            <a:off x="787768" y="2838019"/>
            <a:ext cx="6096000" cy="923330"/>
          </a:xfrm>
          <a:prstGeom prst="rect">
            <a:avLst/>
          </a:prstGeom>
        </p:spPr>
        <p:txBody>
          <a:bodyPr>
            <a:spAutoFit/>
          </a:bodyPr>
          <a:lstStyle/>
          <a:p>
            <a:r>
              <a:rPr lang="en-US" b="0" i="0" u="none" strike="noStrike" dirty="0">
                <a:solidFill>
                  <a:srgbClr val="333333"/>
                </a:solidFill>
                <a:effectLst/>
                <a:latin typeface="Arial" panose="020B0604020202020204" pitchFamily="34" charset="0"/>
              </a:rPr>
              <a:t>Two types of influenza vaccine are widely available: inactivated influenza vaccines (IIV) and </a:t>
            </a:r>
            <a:r>
              <a:rPr lang="en-US" b="0" i="0" u="none" strike="noStrike" dirty="0">
                <a:solidFill>
                  <a:srgbClr val="333333"/>
                </a:solidFill>
                <a:effectLst/>
                <a:highlight>
                  <a:srgbClr val="00FF00"/>
                </a:highlight>
                <a:latin typeface="Arial" panose="020B0604020202020204" pitchFamily="34" charset="0"/>
              </a:rPr>
              <a:t>live attenuated influenza vaccines (LAIV)</a:t>
            </a:r>
            <a:r>
              <a:rPr lang="en-US" b="0" i="0" u="none" strike="noStrike" dirty="0">
                <a:solidFill>
                  <a:srgbClr val="333333"/>
                </a:solidFill>
                <a:effectLst/>
                <a:latin typeface="Arial" panose="020B0604020202020204" pitchFamily="34" charset="0"/>
              </a:rPr>
              <a:t> + subunit vaccines [1]</a:t>
            </a:r>
            <a:endParaRPr lang="ru-RU" dirty="0"/>
          </a:p>
        </p:txBody>
      </p:sp>
      <p:sp>
        <p:nvSpPr>
          <p:cNvPr id="6" name="Прямоугольник 5">
            <a:extLst>
              <a:ext uri="{FF2B5EF4-FFF2-40B4-BE49-F238E27FC236}">
                <a16:creationId xmlns:a16="http://schemas.microsoft.com/office/drawing/2014/main" id="{C194A921-83CD-3A4E-A139-031C941AECCA}"/>
              </a:ext>
            </a:extLst>
          </p:cNvPr>
          <p:cNvSpPr/>
          <p:nvPr/>
        </p:nvSpPr>
        <p:spPr>
          <a:xfrm>
            <a:off x="371707" y="5354207"/>
            <a:ext cx="6096000" cy="461665"/>
          </a:xfrm>
          <a:prstGeom prst="rect">
            <a:avLst/>
          </a:prstGeom>
        </p:spPr>
        <p:txBody>
          <a:bodyPr>
            <a:spAutoFit/>
          </a:bodyPr>
          <a:lstStyle/>
          <a:p>
            <a:r>
              <a:rPr lang="en-US" sz="1200" dirty="0"/>
              <a:t>1. </a:t>
            </a:r>
            <a:r>
              <a:rPr lang="ru-RU" sz="1200" dirty="0" err="1"/>
              <a:t>https</a:t>
            </a:r>
            <a:r>
              <a:rPr lang="ru-RU" sz="1200" dirty="0"/>
              <a:t>://</a:t>
            </a:r>
            <a:r>
              <a:rPr lang="ru-RU" sz="1200" dirty="0" err="1"/>
              <a:t>www.euro.who.int</a:t>
            </a:r>
            <a:r>
              <a:rPr lang="ru-RU" sz="1200" dirty="0"/>
              <a:t>/</a:t>
            </a:r>
            <a:r>
              <a:rPr lang="ru-RU" sz="1200" dirty="0" err="1"/>
              <a:t>en</a:t>
            </a:r>
            <a:r>
              <a:rPr lang="ru-RU" sz="1200" dirty="0"/>
              <a:t>/</a:t>
            </a:r>
            <a:r>
              <a:rPr lang="ru-RU" sz="1200" dirty="0" err="1"/>
              <a:t>health-topics</a:t>
            </a:r>
            <a:r>
              <a:rPr lang="ru-RU" sz="1200" dirty="0"/>
              <a:t>/</a:t>
            </a:r>
            <a:r>
              <a:rPr lang="ru-RU" sz="1200" dirty="0" err="1"/>
              <a:t>communicable-diseases</a:t>
            </a:r>
            <a:r>
              <a:rPr lang="ru-RU" sz="1200" dirty="0"/>
              <a:t>/</a:t>
            </a:r>
            <a:r>
              <a:rPr lang="ru-RU" sz="1200" dirty="0" err="1"/>
              <a:t>influenza</a:t>
            </a:r>
            <a:r>
              <a:rPr lang="ru-RU" sz="1200" dirty="0"/>
              <a:t>/</a:t>
            </a:r>
            <a:r>
              <a:rPr lang="ru-RU" sz="1200" dirty="0" err="1"/>
              <a:t>vaccination</a:t>
            </a:r>
            <a:r>
              <a:rPr lang="ru-RU" sz="1200" dirty="0"/>
              <a:t>/</a:t>
            </a:r>
            <a:r>
              <a:rPr lang="ru-RU" sz="1200" dirty="0" err="1"/>
              <a:t>types-of-seasonal-influenza-vaccine</a:t>
            </a:r>
            <a:endParaRPr lang="ru-RU" sz="1200" dirty="0"/>
          </a:p>
        </p:txBody>
      </p:sp>
      <p:pic>
        <p:nvPicPr>
          <p:cNvPr id="1026" name="Picture 2">
            <a:extLst>
              <a:ext uri="{FF2B5EF4-FFF2-40B4-BE49-F238E27FC236}">
                <a16:creationId xmlns:a16="http://schemas.microsoft.com/office/drawing/2014/main" id="{1402559D-EB84-F648-BC04-EF385ACA58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99829" y="574959"/>
            <a:ext cx="4455703" cy="3013249"/>
          </a:xfrm>
          <a:prstGeom prst="rect">
            <a:avLst/>
          </a:prstGeom>
          <a:noFill/>
          <a:extLst>
            <a:ext uri="{909E8E84-426E-40DD-AFC4-6F175D3DCCD1}">
              <a14:hiddenFill xmlns:a14="http://schemas.microsoft.com/office/drawing/2010/main">
                <a:solidFill>
                  <a:srgbClr val="FFFFFF"/>
                </a:solidFill>
              </a14:hiddenFill>
            </a:ext>
          </a:extLst>
        </p:spPr>
      </p:pic>
      <p:sp>
        <p:nvSpPr>
          <p:cNvPr id="7" name="Прямоугольник 6">
            <a:extLst>
              <a:ext uri="{FF2B5EF4-FFF2-40B4-BE49-F238E27FC236}">
                <a16:creationId xmlns:a16="http://schemas.microsoft.com/office/drawing/2014/main" id="{5156ED60-629D-9D42-B1D1-F13C02D2F356}"/>
              </a:ext>
            </a:extLst>
          </p:cNvPr>
          <p:cNvSpPr/>
          <p:nvPr/>
        </p:nvSpPr>
        <p:spPr>
          <a:xfrm>
            <a:off x="10732849" y="3450586"/>
            <a:ext cx="984052" cy="369332"/>
          </a:xfrm>
          <a:prstGeom prst="rect">
            <a:avLst/>
          </a:prstGeom>
        </p:spPr>
        <p:txBody>
          <a:bodyPr wrap="none">
            <a:spAutoFit/>
          </a:bodyPr>
          <a:lstStyle/>
          <a:p>
            <a:r>
              <a:rPr lang="en-US" dirty="0"/>
              <a:t>From [3]</a:t>
            </a:r>
            <a:endParaRPr lang="ru-RU" dirty="0"/>
          </a:p>
        </p:txBody>
      </p:sp>
      <p:sp>
        <p:nvSpPr>
          <p:cNvPr id="8" name="TextBox 7">
            <a:extLst>
              <a:ext uri="{FF2B5EF4-FFF2-40B4-BE49-F238E27FC236}">
                <a16:creationId xmlns:a16="http://schemas.microsoft.com/office/drawing/2014/main" id="{0CA71AF8-213D-E944-90FD-38A457FC8172}"/>
              </a:ext>
            </a:extLst>
          </p:cNvPr>
          <p:cNvSpPr txBox="1"/>
          <p:nvPr/>
        </p:nvSpPr>
        <p:spPr>
          <a:xfrm>
            <a:off x="2401866" y="492616"/>
            <a:ext cx="728084" cy="369332"/>
          </a:xfrm>
          <a:prstGeom prst="rect">
            <a:avLst/>
          </a:prstGeom>
          <a:noFill/>
        </p:spPr>
        <p:txBody>
          <a:bodyPr wrap="none" rtlCol="0">
            <a:spAutoFit/>
          </a:bodyPr>
          <a:lstStyle/>
          <a:p>
            <a:r>
              <a:rPr lang="en-US" dirty="0"/>
              <a:t>Drugs</a:t>
            </a:r>
            <a:endParaRPr lang="ru-RU" dirty="0"/>
          </a:p>
        </p:txBody>
      </p:sp>
      <p:sp>
        <p:nvSpPr>
          <p:cNvPr id="9" name="TextBox 8">
            <a:extLst>
              <a:ext uri="{FF2B5EF4-FFF2-40B4-BE49-F238E27FC236}">
                <a16:creationId xmlns:a16="http://schemas.microsoft.com/office/drawing/2014/main" id="{2B5A4090-2671-E94B-8BCA-BF73DFE87A24}"/>
              </a:ext>
            </a:extLst>
          </p:cNvPr>
          <p:cNvSpPr txBox="1"/>
          <p:nvPr/>
        </p:nvSpPr>
        <p:spPr>
          <a:xfrm>
            <a:off x="3181969" y="464573"/>
            <a:ext cx="3958584" cy="369332"/>
          </a:xfrm>
          <a:prstGeom prst="rect">
            <a:avLst/>
          </a:prstGeom>
          <a:noFill/>
        </p:spPr>
        <p:txBody>
          <a:bodyPr wrap="none" rtlCol="0">
            <a:spAutoFit/>
          </a:bodyPr>
          <a:lstStyle/>
          <a:p>
            <a:r>
              <a:rPr lang="en-US" dirty="0">
                <a:highlight>
                  <a:srgbClr val="FF0000"/>
                </a:highlight>
              </a:rPr>
              <a:t>M2 inhibitors   </a:t>
            </a:r>
            <a:r>
              <a:rPr lang="en-US" dirty="0">
                <a:highlight>
                  <a:srgbClr val="FFFF00"/>
                </a:highlight>
              </a:rPr>
              <a:t>Neuraminidase inhibitors</a:t>
            </a:r>
            <a:endParaRPr lang="ru-RU" dirty="0">
              <a:highlight>
                <a:srgbClr val="FFFF00"/>
              </a:highlight>
            </a:endParaRPr>
          </a:p>
        </p:txBody>
      </p:sp>
      <p:sp>
        <p:nvSpPr>
          <p:cNvPr id="10" name="TextBox 9">
            <a:extLst>
              <a:ext uri="{FF2B5EF4-FFF2-40B4-BE49-F238E27FC236}">
                <a16:creationId xmlns:a16="http://schemas.microsoft.com/office/drawing/2014/main" id="{7AB69387-1046-DA4D-94EE-04BBE0235E2A}"/>
              </a:ext>
            </a:extLst>
          </p:cNvPr>
          <p:cNvSpPr txBox="1"/>
          <p:nvPr/>
        </p:nvSpPr>
        <p:spPr>
          <a:xfrm>
            <a:off x="3761678" y="797502"/>
            <a:ext cx="2208105" cy="369332"/>
          </a:xfrm>
          <a:prstGeom prst="rect">
            <a:avLst/>
          </a:prstGeom>
          <a:noFill/>
        </p:spPr>
        <p:txBody>
          <a:bodyPr wrap="none" rtlCol="0">
            <a:spAutoFit/>
          </a:bodyPr>
          <a:lstStyle/>
          <a:p>
            <a:r>
              <a:rPr lang="en-US" dirty="0">
                <a:highlight>
                  <a:srgbClr val="00FF00"/>
                </a:highlight>
              </a:rPr>
              <a:t>Polymerase inhibitors</a:t>
            </a:r>
            <a:endParaRPr lang="ru-RU" dirty="0">
              <a:highlight>
                <a:srgbClr val="00FF00"/>
              </a:highlight>
            </a:endParaRPr>
          </a:p>
        </p:txBody>
      </p:sp>
      <p:sp>
        <p:nvSpPr>
          <p:cNvPr id="12" name="Стрелка вправо 11">
            <a:extLst>
              <a:ext uri="{FF2B5EF4-FFF2-40B4-BE49-F238E27FC236}">
                <a16:creationId xmlns:a16="http://schemas.microsoft.com/office/drawing/2014/main" id="{41B76E83-7A7F-CD4A-A785-F6CDFB87B291}"/>
              </a:ext>
            </a:extLst>
          </p:cNvPr>
          <p:cNvSpPr/>
          <p:nvPr/>
        </p:nvSpPr>
        <p:spPr>
          <a:xfrm>
            <a:off x="6467707" y="1717288"/>
            <a:ext cx="832122" cy="469329"/>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4" name="Прямая со стрелкой 13">
            <a:extLst>
              <a:ext uri="{FF2B5EF4-FFF2-40B4-BE49-F238E27FC236}">
                <a16:creationId xmlns:a16="http://schemas.microsoft.com/office/drawing/2014/main" id="{0E9340BC-E001-964B-82FE-748FDF61A041}"/>
              </a:ext>
            </a:extLst>
          </p:cNvPr>
          <p:cNvCxnSpPr>
            <a:cxnSpLocks/>
          </p:cNvCxnSpPr>
          <p:nvPr/>
        </p:nvCxnSpPr>
        <p:spPr>
          <a:xfrm flipH="1">
            <a:off x="1532100" y="795020"/>
            <a:ext cx="701690" cy="3638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a:extLst>
              <a:ext uri="{FF2B5EF4-FFF2-40B4-BE49-F238E27FC236}">
                <a16:creationId xmlns:a16="http://schemas.microsoft.com/office/drawing/2014/main" id="{D60FEB68-445A-CF4F-A2F9-78CD196E6819}"/>
              </a:ext>
            </a:extLst>
          </p:cNvPr>
          <p:cNvCxnSpPr>
            <a:cxnSpLocks/>
          </p:cNvCxnSpPr>
          <p:nvPr/>
        </p:nvCxnSpPr>
        <p:spPr>
          <a:xfrm flipH="1" flipV="1">
            <a:off x="1532100" y="1535216"/>
            <a:ext cx="701690" cy="4167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Прямоугольник 21">
            <a:extLst>
              <a:ext uri="{FF2B5EF4-FFF2-40B4-BE49-F238E27FC236}">
                <a16:creationId xmlns:a16="http://schemas.microsoft.com/office/drawing/2014/main" id="{45C36350-FAF5-4144-9D9A-F626A5FB23A1}"/>
              </a:ext>
            </a:extLst>
          </p:cNvPr>
          <p:cNvSpPr/>
          <p:nvPr/>
        </p:nvSpPr>
        <p:spPr>
          <a:xfrm>
            <a:off x="3181969" y="3950119"/>
            <a:ext cx="5504831" cy="1200329"/>
          </a:xfrm>
          <a:prstGeom prst="rect">
            <a:avLst/>
          </a:prstGeom>
        </p:spPr>
        <p:txBody>
          <a:bodyPr wrap="square">
            <a:spAutoFit/>
          </a:bodyPr>
          <a:lstStyle/>
          <a:p>
            <a:r>
              <a:rPr lang="en-US" dirty="0">
                <a:solidFill>
                  <a:srgbClr val="000000"/>
                </a:solidFill>
                <a:highlight>
                  <a:srgbClr val="FFFF00"/>
                </a:highlight>
                <a:latin typeface="Times New Roman" panose="02020603050405020304" pitchFamily="18" charset="0"/>
              </a:rPr>
              <a:t>”</a:t>
            </a:r>
            <a:r>
              <a:rPr lang="en-US" b="0" i="0" u="none" strike="noStrike" dirty="0">
                <a:solidFill>
                  <a:srgbClr val="000000"/>
                </a:solidFill>
                <a:effectLst/>
                <a:highlight>
                  <a:srgbClr val="FFFF00"/>
                </a:highlight>
                <a:latin typeface="Times New Roman" panose="02020603050405020304" pitchFamily="18" charset="0"/>
              </a:rPr>
              <a:t>The influenza polymerase has no proofreading activity, resulting in a high gene mutation rate of approximately one error per replicated genome, so each cell can produce 10,000 new viral mutants to infect neighboring cells” [2] </a:t>
            </a:r>
            <a:endParaRPr lang="ru-RU" dirty="0">
              <a:highlight>
                <a:srgbClr val="FFFF00"/>
              </a:highlight>
            </a:endParaRPr>
          </a:p>
        </p:txBody>
      </p:sp>
      <p:sp>
        <p:nvSpPr>
          <p:cNvPr id="25" name="Стрелка вправо 24">
            <a:extLst>
              <a:ext uri="{FF2B5EF4-FFF2-40B4-BE49-F238E27FC236}">
                <a16:creationId xmlns:a16="http://schemas.microsoft.com/office/drawing/2014/main" id="{F8CB90B0-C0D3-144C-914F-60861D33C393}"/>
              </a:ext>
            </a:extLst>
          </p:cNvPr>
          <p:cNvSpPr/>
          <p:nvPr/>
        </p:nvSpPr>
        <p:spPr>
          <a:xfrm rot="10800000">
            <a:off x="2280941" y="4250308"/>
            <a:ext cx="633090" cy="599949"/>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TextBox 25">
            <a:extLst>
              <a:ext uri="{FF2B5EF4-FFF2-40B4-BE49-F238E27FC236}">
                <a16:creationId xmlns:a16="http://schemas.microsoft.com/office/drawing/2014/main" id="{A239AA76-0975-4442-8587-6223F907EB75}"/>
              </a:ext>
            </a:extLst>
          </p:cNvPr>
          <p:cNvSpPr txBox="1"/>
          <p:nvPr/>
        </p:nvSpPr>
        <p:spPr>
          <a:xfrm>
            <a:off x="236025" y="4137716"/>
            <a:ext cx="2291781" cy="923330"/>
          </a:xfrm>
          <a:prstGeom prst="rect">
            <a:avLst/>
          </a:prstGeom>
          <a:noFill/>
        </p:spPr>
        <p:txBody>
          <a:bodyPr wrap="none" rtlCol="0">
            <a:spAutoFit/>
          </a:bodyPr>
          <a:lstStyle/>
          <a:p>
            <a:r>
              <a:rPr lang="en-US" dirty="0"/>
              <a:t>Gene shift =&gt;</a:t>
            </a:r>
          </a:p>
          <a:p>
            <a:r>
              <a:rPr lang="en-US" dirty="0"/>
              <a:t>drug resistance,</a:t>
            </a:r>
          </a:p>
          <a:p>
            <a:r>
              <a:rPr lang="en-US" dirty="0"/>
              <a:t>escape from immunity</a:t>
            </a:r>
            <a:endParaRPr lang="ru-RU" dirty="0"/>
          </a:p>
        </p:txBody>
      </p:sp>
      <p:sp>
        <p:nvSpPr>
          <p:cNvPr id="27" name="Стрелка вправо 26">
            <a:extLst>
              <a:ext uri="{FF2B5EF4-FFF2-40B4-BE49-F238E27FC236}">
                <a16:creationId xmlns:a16="http://schemas.microsoft.com/office/drawing/2014/main" id="{D22FC79A-6059-324F-A9EC-B9837202E1EE}"/>
              </a:ext>
            </a:extLst>
          </p:cNvPr>
          <p:cNvSpPr/>
          <p:nvPr/>
        </p:nvSpPr>
        <p:spPr>
          <a:xfrm>
            <a:off x="8653655" y="4319363"/>
            <a:ext cx="602166" cy="553998"/>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TextBox 27">
            <a:extLst>
              <a:ext uri="{FF2B5EF4-FFF2-40B4-BE49-F238E27FC236}">
                <a16:creationId xmlns:a16="http://schemas.microsoft.com/office/drawing/2014/main" id="{91FCB1E2-FBE8-1446-9FD5-672D73BE2A8E}"/>
              </a:ext>
            </a:extLst>
          </p:cNvPr>
          <p:cNvSpPr txBox="1"/>
          <p:nvPr/>
        </p:nvSpPr>
        <p:spPr>
          <a:xfrm>
            <a:off x="9527679" y="4250308"/>
            <a:ext cx="1697196" cy="923330"/>
          </a:xfrm>
          <a:prstGeom prst="rect">
            <a:avLst/>
          </a:prstGeom>
          <a:noFill/>
        </p:spPr>
        <p:txBody>
          <a:bodyPr wrap="none" rtlCol="0">
            <a:spAutoFit/>
          </a:bodyPr>
          <a:lstStyle/>
          <a:p>
            <a:r>
              <a:rPr lang="en-US" dirty="0"/>
              <a:t>Development of</a:t>
            </a:r>
          </a:p>
          <a:p>
            <a:r>
              <a:rPr lang="en-US" dirty="0"/>
              <a:t>cold-adapted</a:t>
            </a:r>
          </a:p>
          <a:p>
            <a:r>
              <a:rPr lang="en-US" dirty="0"/>
              <a:t>vaccines [4]</a:t>
            </a:r>
            <a:endParaRPr lang="ru-RU" dirty="0"/>
          </a:p>
        </p:txBody>
      </p:sp>
      <p:sp>
        <p:nvSpPr>
          <p:cNvPr id="29" name="Прямоугольник 28">
            <a:extLst>
              <a:ext uri="{FF2B5EF4-FFF2-40B4-BE49-F238E27FC236}">
                <a16:creationId xmlns:a16="http://schemas.microsoft.com/office/drawing/2014/main" id="{E7236AA5-79E4-654A-A978-994EC70FE680}"/>
              </a:ext>
            </a:extLst>
          </p:cNvPr>
          <p:cNvSpPr/>
          <p:nvPr/>
        </p:nvSpPr>
        <p:spPr>
          <a:xfrm>
            <a:off x="373745" y="5815872"/>
            <a:ext cx="6096000" cy="646331"/>
          </a:xfrm>
          <a:prstGeom prst="rect">
            <a:avLst/>
          </a:prstGeom>
        </p:spPr>
        <p:txBody>
          <a:bodyPr>
            <a:spAutoFit/>
          </a:bodyPr>
          <a:lstStyle/>
          <a:p>
            <a:r>
              <a:rPr lang="en-US" sz="1200" b="0" i="0" u="none" strike="noStrike" dirty="0">
                <a:solidFill>
                  <a:srgbClr val="303030"/>
                </a:solidFill>
                <a:effectLst/>
              </a:rPr>
              <a:t>2. Boivin S, Cusack S, </a:t>
            </a:r>
            <a:r>
              <a:rPr lang="en-US" sz="1200" b="0" i="0" u="none" strike="noStrike" dirty="0" err="1">
                <a:solidFill>
                  <a:srgbClr val="303030"/>
                </a:solidFill>
                <a:effectLst/>
              </a:rPr>
              <a:t>Ruigrok</a:t>
            </a:r>
            <a:r>
              <a:rPr lang="en-US" sz="1200" b="0" i="0" u="none" strike="noStrike" dirty="0">
                <a:solidFill>
                  <a:srgbClr val="303030"/>
                </a:solidFill>
                <a:effectLst/>
              </a:rPr>
              <a:t> RW, Hart DJ. Influenza A virus polymerase: structural insights into replication and host adaptation mechanisms. J Biol Chem. 2010 Sep 10;285(37):28411-7. </a:t>
            </a:r>
            <a:r>
              <a:rPr lang="en-US" sz="1200" b="0" i="0" u="none" strike="noStrike" dirty="0" err="1">
                <a:solidFill>
                  <a:srgbClr val="303030"/>
                </a:solidFill>
                <a:effectLst/>
              </a:rPr>
              <a:t>doi</a:t>
            </a:r>
            <a:r>
              <a:rPr lang="en-US" sz="1200" b="0" i="0" u="none" strike="noStrike" dirty="0">
                <a:solidFill>
                  <a:srgbClr val="303030"/>
                </a:solidFill>
                <a:effectLst/>
              </a:rPr>
              <a:t>: 10.1074/jbc.R110.117531. </a:t>
            </a:r>
            <a:r>
              <a:rPr lang="en-US" sz="1200" b="0" i="0" u="none" strike="noStrike" dirty="0" err="1">
                <a:solidFill>
                  <a:srgbClr val="303030"/>
                </a:solidFill>
                <a:effectLst/>
              </a:rPr>
              <a:t>Epub</a:t>
            </a:r>
            <a:r>
              <a:rPr lang="en-US" sz="1200" b="0" i="0" u="none" strike="noStrike" dirty="0">
                <a:solidFill>
                  <a:srgbClr val="303030"/>
                </a:solidFill>
                <a:effectLst/>
              </a:rPr>
              <a:t> 2010 Jun 10. PMID: 20538599; PMCID: PMC2937865.</a:t>
            </a:r>
            <a:endParaRPr lang="ru-RU" sz="1200" dirty="0"/>
          </a:p>
        </p:txBody>
      </p:sp>
      <p:sp>
        <p:nvSpPr>
          <p:cNvPr id="30" name="Прямоугольник 29">
            <a:extLst>
              <a:ext uri="{FF2B5EF4-FFF2-40B4-BE49-F238E27FC236}">
                <a16:creationId xmlns:a16="http://schemas.microsoft.com/office/drawing/2014/main" id="{B85FD0CC-4FE8-0D42-A518-6C0DEFB73FB4}"/>
              </a:ext>
            </a:extLst>
          </p:cNvPr>
          <p:cNvSpPr/>
          <p:nvPr/>
        </p:nvSpPr>
        <p:spPr>
          <a:xfrm>
            <a:off x="6332241" y="5307952"/>
            <a:ext cx="6096000" cy="461665"/>
          </a:xfrm>
          <a:prstGeom prst="rect">
            <a:avLst/>
          </a:prstGeom>
        </p:spPr>
        <p:txBody>
          <a:bodyPr>
            <a:spAutoFit/>
          </a:bodyPr>
          <a:lstStyle/>
          <a:p>
            <a:r>
              <a:rPr lang="en-US" sz="1200" b="0" i="0" u="none" strike="noStrike" dirty="0">
                <a:solidFill>
                  <a:srgbClr val="303030"/>
                </a:solidFill>
                <a:effectLst/>
              </a:rPr>
              <a:t>3. Wong SS, Webby RJ. Traditional and new influenza vaccines. Clin Microbiol Rev. 2013 Jul;26(3):476-92. </a:t>
            </a:r>
            <a:r>
              <a:rPr lang="en-US" sz="1200" b="0" i="0" u="none" strike="noStrike" dirty="0" err="1">
                <a:solidFill>
                  <a:srgbClr val="303030"/>
                </a:solidFill>
                <a:effectLst/>
              </a:rPr>
              <a:t>doi</a:t>
            </a:r>
            <a:r>
              <a:rPr lang="en-US" sz="1200" b="0" i="0" u="none" strike="noStrike" dirty="0">
                <a:solidFill>
                  <a:srgbClr val="303030"/>
                </a:solidFill>
                <a:effectLst/>
              </a:rPr>
              <a:t>: 10.1128/CMR.00097-12. PMID: 23824369; PMCID: PMC3719499.</a:t>
            </a:r>
            <a:endParaRPr lang="ru-RU" sz="1200" dirty="0"/>
          </a:p>
        </p:txBody>
      </p:sp>
      <p:sp>
        <p:nvSpPr>
          <p:cNvPr id="31" name="Прямоугольник 30">
            <a:extLst>
              <a:ext uri="{FF2B5EF4-FFF2-40B4-BE49-F238E27FC236}">
                <a16:creationId xmlns:a16="http://schemas.microsoft.com/office/drawing/2014/main" id="{B1C5CDAC-07AF-3B48-85DE-5AE457CA4E7A}"/>
              </a:ext>
            </a:extLst>
          </p:cNvPr>
          <p:cNvSpPr/>
          <p:nvPr/>
        </p:nvSpPr>
        <p:spPr>
          <a:xfrm>
            <a:off x="6332241" y="5769617"/>
            <a:ext cx="6096000" cy="646331"/>
          </a:xfrm>
          <a:prstGeom prst="rect">
            <a:avLst/>
          </a:prstGeom>
        </p:spPr>
        <p:txBody>
          <a:bodyPr>
            <a:spAutoFit/>
          </a:bodyPr>
          <a:lstStyle/>
          <a:p>
            <a:r>
              <a:rPr lang="en-US" sz="1200" dirty="0">
                <a:solidFill>
                  <a:srgbClr val="212121"/>
                </a:solidFill>
              </a:rPr>
              <a:t>4.Polezhaev FI, </a:t>
            </a:r>
            <a:r>
              <a:rPr lang="en-US" sz="1200" dirty="0" err="1">
                <a:solidFill>
                  <a:srgbClr val="212121"/>
                </a:solidFill>
              </a:rPr>
              <a:t>Garmashova</a:t>
            </a:r>
            <a:r>
              <a:rPr lang="en-US" sz="1200" dirty="0">
                <a:solidFill>
                  <a:srgbClr val="212121"/>
                </a:solidFill>
              </a:rPr>
              <a:t> LM, Polyakov YM, </a:t>
            </a:r>
            <a:r>
              <a:rPr lang="en-US" sz="1200" dirty="0" err="1">
                <a:solidFill>
                  <a:srgbClr val="212121"/>
                </a:solidFill>
              </a:rPr>
              <a:t>Golubev</a:t>
            </a:r>
            <a:r>
              <a:rPr lang="en-US" sz="1200" dirty="0">
                <a:solidFill>
                  <a:srgbClr val="212121"/>
                </a:solidFill>
              </a:rPr>
              <a:t> DB, </a:t>
            </a:r>
            <a:r>
              <a:rPr lang="en-US" sz="1200" dirty="0" err="1">
                <a:solidFill>
                  <a:srgbClr val="212121"/>
                </a:solidFill>
              </a:rPr>
              <a:t>Aleksandrova</a:t>
            </a:r>
            <a:r>
              <a:rPr lang="en-US" sz="1200" dirty="0">
                <a:solidFill>
                  <a:srgbClr val="212121"/>
                </a:solidFill>
              </a:rPr>
              <a:t> GI. Conditions for production of thermosensitive attenuated influenza virus recombinants. Acta </a:t>
            </a:r>
            <a:r>
              <a:rPr lang="en-US" sz="1200" dirty="0" err="1">
                <a:solidFill>
                  <a:srgbClr val="212121"/>
                </a:solidFill>
              </a:rPr>
              <a:t>Virol</a:t>
            </a:r>
            <a:r>
              <a:rPr lang="en-US" sz="1200" dirty="0">
                <a:solidFill>
                  <a:srgbClr val="212121"/>
                </a:solidFill>
              </a:rPr>
              <a:t>. 1978 Jul;22(4):263-9. PMID: 29464.</a:t>
            </a:r>
            <a:endParaRPr lang="ru-RU" sz="1200" dirty="0"/>
          </a:p>
        </p:txBody>
      </p:sp>
      <p:pic>
        <p:nvPicPr>
          <p:cNvPr id="1028" name="Picture 4" descr="figure1">
            <a:extLst>
              <a:ext uri="{FF2B5EF4-FFF2-40B4-BE49-F238E27FC236}">
                <a16:creationId xmlns:a16="http://schemas.microsoft.com/office/drawing/2014/main" id="{98ED5335-1BAC-1448-8AA9-58C2BB5154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737" y="702027"/>
            <a:ext cx="1381776" cy="1167926"/>
          </a:xfrm>
          <a:prstGeom prst="rect">
            <a:avLst/>
          </a:prstGeom>
          <a:noFill/>
          <a:extLst>
            <a:ext uri="{909E8E84-426E-40DD-AFC4-6F175D3DCCD1}">
              <a14:hiddenFill xmlns:a14="http://schemas.microsoft.com/office/drawing/2010/main">
                <a:solidFill>
                  <a:srgbClr val="FFFFFF"/>
                </a:solidFill>
              </a14:hiddenFill>
            </a:ext>
          </a:extLst>
        </p:spPr>
      </p:pic>
      <p:sp>
        <p:nvSpPr>
          <p:cNvPr id="32" name="Прямоугольник 31">
            <a:extLst>
              <a:ext uri="{FF2B5EF4-FFF2-40B4-BE49-F238E27FC236}">
                <a16:creationId xmlns:a16="http://schemas.microsoft.com/office/drawing/2014/main" id="{546F96CF-47F2-C44C-8883-81DB766F965D}"/>
              </a:ext>
            </a:extLst>
          </p:cNvPr>
          <p:cNvSpPr/>
          <p:nvPr/>
        </p:nvSpPr>
        <p:spPr>
          <a:xfrm>
            <a:off x="6207821" y="6293752"/>
            <a:ext cx="6096000" cy="461665"/>
          </a:xfrm>
          <a:prstGeom prst="rect">
            <a:avLst/>
          </a:prstGeom>
        </p:spPr>
        <p:txBody>
          <a:bodyPr>
            <a:spAutoFit/>
          </a:bodyPr>
          <a:lstStyle/>
          <a:p>
            <a:r>
              <a:rPr lang="en-US" sz="1200" dirty="0"/>
              <a:t>5.Krammer, F., Smith, G.J.D., </a:t>
            </a:r>
            <a:r>
              <a:rPr lang="en-US" sz="1200" dirty="0" err="1"/>
              <a:t>Fouchier</a:t>
            </a:r>
            <a:r>
              <a:rPr lang="en-US" sz="1200" dirty="0"/>
              <a:t>, R.A.M. </a:t>
            </a:r>
            <a:r>
              <a:rPr lang="en-US" sz="1200" i="1" dirty="0"/>
              <a:t>et al.</a:t>
            </a:r>
            <a:r>
              <a:rPr lang="en-US" sz="1200" dirty="0"/>
              <a:t> Influenza. </a:t>
            </a:r>
            <a:r>
              <a:rPr lang="en-US" sz="1200" i="1" dirty="0"/>
              <a:t>Nat Rev Dis Primers</a:t>
            </a:r>
            <a:r>
              <a:rPr lang="en-US" sz="1200" dirty="0"/>
              <a:t> </a:t>
            </a:r>
            <a:r>
              <a:rPr lang="en-US" sz="1200" b="1" dirty="0"/>
              <a:t>4, </a:t>
            </a:r>
            <a:r>
              <a:rPr lang="en-US" sz="1200" dirty="0"/>
              <a:t>3 (2018). https://</a:t>
            </a:r>
            <a:r>
              <a:rPr lang="en-US" sz="1200" dirty="0" err="1"/>
              <a:t>doi.org</a:t>
            </a:r>
            <a:r>
              <a:rPr lang="en-US" sz="1200" dirty="0"/>
              <a:t>/10.1038/s41572-018-0002-y</a:t>
            </a:r>
            <a:endParaRPr lang="ru-RU" sz="1200" dirty="0"/>
          </a:p>
        </p:txBody>
      </p:sp>
    </p:spTree>
    <p:extLst>
      <p:ext uri="{BB962C8B-B14F-4D97-AF65-F5344CB8AC3E}">
        <p14:creationId xmlns:p14="http://schemas.microsoft.com/office/powerpoint/2010/main" val="27246466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A423CB8-9C98-0E40-A812-396C64E8DE25}"/>
              </a:ext>
            </a:extLst>
          </p:cNvPr>
          <p:cNvSpPr txBox="1"/>
          <p:nvPr/>
        </p:nvSpPr>
        <p:spPr>
          <a:xfrm>
            <a:off x="113244" y="159461"/>
            <a:ext cx="3102581" cy="461665"/>
          </a:xfrm>
          <a:prstGeom prst="rect">
            <a:avLst/>
          </a:prstGeom>
          <a:noFill/>
        </p:spPr>
        <p:txBody>
          <a:bodyPr wrap="none" rtlCol="0">
            <a:spAutoFit/>
          </a:bodyPr>
          <a:lstStyle/>
          <a:p>
            <a:r>
              <a:rPr lang="en-US" sz="2400" b="1" dirty="0"/>
              <a:t>Cold-Adapted Vaccines</a:t>
            </a:r>
            <a:endParaRPr lang="ru-RU" sz="2400" b="1" dirty="0"/>
          </a:p>
        </p:txBody>
      </p:sp>
      <p:sp>
        <p:nvSpPr>
          <p:cNvPr id="6" name="TextBox 5">
            <a:extLst>
              <a:ext uri="{FF2B5EF4-FFF2-40B4-BE49-F238E27FC236}">
                <a16:creationId xmlns:a16="http://schemas.microsoft.com/office/drawing/2014/main" id="{20B3857D-23A0-9C4F-A4B0-5D7DAC851A82}"/>
              </a:ext>
            </a:extLst>
          </p:cNvPr>
          <p:cNvSpPr txBox="1"/>
          <p:nvPr/>
        </p:nvSpPr>
        <p:spPr>
          <a:xfrm>
            <a:off x="653484" y="2470246"/>
            <a:ext cx="5442516" cy="1200329"/>
          </a:xfrm>
          <a:prstGeom prst="rect">
            <a:avLst/>
          </a:prstGeom>
          <a:noFill/>
        </p:spPr>
        <p:txBody>
          <a:bodyPr wrap="none" rtlCol="0">
            <a:spAutoFit/>
          </a:bodyPr>
          <a:lstStyle/>
          <a:p>
            <a:pPr algn="ctr"/>
            <a:r>
              <a:rPr lang="en-US" dirty="0"/>
              <a:t>Incubation at temperature,</a:t>
            </a:r>
          </a:p>
          <a:p>
            <a:pPr algn="ctr"/>
            <a:r>
              <a:rPr lang="en-US" dirty="0"/>
              <a:t>lower than optimal. </a:t>
            </a:r>
            <a:r>
              <a:rPr lang="en-US" dirty="0" err="1"/>
              <a:t>Spontaneus</a:t>
            </a:r>
            <a:r>
              <a:rPr lang="en-US" dirty="0"/>
              <a:t> mutations.</a:t>
            </a:r>
          </a:p>
          <a:p>
            <a:pPr algn="ctr"/>
            <a:r>
              <a:rPr lang="en-US" dirty="0"/>
              <a:t> </a:t>
            </a:r>
            <a:r>
              <a:rPr lang="en-US" dirty="0">
                <a:highlight>
                  <a:srgbClr val="00FF00"/>
                </a:highlight>
              </a:rPr>
              <a:t>Adaptation.</a:t>
            </a:r>
          </a:p>
          <a:p>
            <a:pPr algn="ctr"/>
            <a:r>
              <a:rPr lang="en-US" dirty="0">
                <a:solidFill>
                  <a:srgbClr val="000000"/>
                </a:solidFill>
                <a:highlight>
                  <a:srgbClr val="FFFF00"/>
                </a:highlight>
                <a:latin typeface="Times New Roman" panose="02020603050405020304" pitchFamily="18" charset="0"/>
              </a:rPr>
              <a:t>”</a:t>
            </a:r>
            <a:r>
              <a:rPr lang="en-US" b="0" i="0" u="none" strike="noStrike" dirty="0">
                <a:solidFill>
                  <a:srgbClr val="000000"/>
                </a:solidFill>
                <a:effectLst/>
                <a:highlight>
                  <a:srgbClr val="FFFF00"/>
                </a:highlight>
                <a:latin typeface="Times New Roman" panose="02020603050405020304" pitchFamily="18" charset="0"/>
              </a:rPr>
              <a:t>The influenza polymerase has no proofreading activity”</a:t>
            </a:r>
            <a:endParaRPr lang="en-US" dirty="0"/>
          </a:p>
        </p:txBody>
      </p:sp>
      <p:sp>
        <p:nvSpPr>
          <p:cNvPr id="7" name="TextBox 6">
            <a:extLst>
              <a:ext uri="{FF2B5EF4-FFF2-40B4-BE49-F238E27FC236}">
                <a16:creationId xmlns:a16="http://schemas.microsoft.com/office/drawing/2014/main" id="{1730A72D-8E07-A346-8F66-5E7D11E8407F}"/>
              </a:ext>
            </a:extLst>
          </p:cNvPr>
          <p:cNvSpPr txBox="1"/>
          <p:nvPr/>
        </p:nvSpPr>
        <p:spPr>
          <a:xfrm>
            <a:off x="1147549" y="1501423"/>
            <a:ext cx="3352800" cy="369332"/>
          </a:xfrm>
          <a:prstGeom prst="rect">
            <a:avLst/>
          </a:prstGeom>
          <a:noFill/>
        </p:spPr>
        <p:txBody>
          <a:bodyPr wrap="square" rtlCol="0">
            <a:spAutoFit/>
          </a:bodyPr>
          <a:lstStyle/>
          <a:p>
            <a:r>
              <a:rPr lang="en-US" dirty="0"/>
              <a:t>Virus growth in chicken embryos</a:t>
            </a:r>
            <a:endParaRPr lang="ru-RU" dirty="0"/>
          </a:p>
        </p:txBody>
      </p:sp>
      <p:sp>
        <p:nvSpPr>
          <p:cNvPr id="8" name="Выгнутая вниз стрелка 7">
            <a:extLst>
              <a:ext uri="{FF2B5EF4-FFF2-40B4-BE49-F238E27FC236}">
                <a16:creationId xmlns:a16="http://schemas.microsoft.com/office/drawing/2014/main" id="{8A1D0C17-48B6-AD48-8519-761F073858C5}"/>
              </a:ext>
            </a:extLst>
          </p:cNvPr>
          <p:cNvSpPr/>
          <p:nvPr/>
        </p:nvSpPr>
        <p:spPr>
          <a:xfrm rot="3878164">
            <a:off x="1151467" y="2257777"/>
            <a:ext cx="807157" cy="519289"/>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9" name="Выгнутая вниз стрелка 8">
            <a:extLst>
              <a:ext uri="{FF2B5EF4-FFF2-40B4-BE49-F238E27FC236}">
                <a16:creationId xmlns:a16="http://schemas.microsoft.com/office/drawing/2014/main" id="{E5299B24-F9AC-A84B-84A0-17BC159E6E13}"/>
              </a:ext>
            </a:extLst>
          </p:cNvPr>
          <p:cNvSpPr/>
          <p:nvPr/>
        </p:nvSpPr>
        <p:spPr>
          <a:xfrm rot="15350906">
            <a:off x="4617156" y="1696124"/>
            <a:ext cx="814993" cy="530578"/>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0" name="TextBox 9">
            <a:extLst>
              <a:ext uri="{FF2B5EF4-FFF2-40B4-BE49-F238E27FC236}">
                <a16:creationId xmlns:a16="http://schemas.microsoft.com/office/drawing/2014/main" id="{6DCE8A03-AB66-3548-A831-4A02637A3242}"/>
              </a:ext>
            </a:extLst>
          </p:cNvPr>
          <p:cNvSpPr txBox="1"/>
          <p:nvPr/>
        </p:nvSpPr>
        <p:spPr>
          <a:xfrm>
            <a:off x="2147516" y="2041522"/>
            <a:ext cx="2187417" cy="379881"/>
          </a:xfrm>
          <a:prstGeom prst="rect">
            <a:avLst/>
          </a:prstGeom>
          <a:solidFill>
            <a:schemeClr val="accent1"/>
          </a:solidFill>
        </p:spPr>
        <p:txBody>
          <a:bodyPr wrap="square" rtlCol="0">
            <a:spAutoFit/>
          </a:bodyPr>
          <a:lstStyle/>
          <a:p>
            <a:r>
              <a:rPr lang="en-US" dirty="0"/>
              <a:t>Cold-Adaptation</a:t>
            </a:r>
            <a:endParaRPr lang="ru-RU" dirty="0"/>
          </a:p>
        </p:txBody>
      </p:sp>
      <p:sp>
        <p:nvSpPr>
          <p:cNvPr id="11" name="TextBox 10">
            <a:extLst>
              <a:ext uri="{FF2B5EF4-FFF2-40B4-BE49-F238E27FC236}">
                <a16:creationId xmlns:a16="http://schemas.microsoft.com/office/drawing/2014/main" id="{484D4709-3297-9B43-95CA-3E131CDC7DE4}"/>
              </a:ext>
            </a:extLst>
          </p:cNvPr>
          <p:cNvSpPr txBox="1"/>
          <p:nvPr/>
        </p:nvSpPr>
        <p:spPr>
          <a:xfrm>
            <a:off x="1870197" y="3902749"/>
            <a:ext cx="3338230" cy="923330"/>
          </a:xfrm>
          <a:prstGeom prst="rect">
            <a:avLst/>
          </a:prstGeom>
          <a:solidFill>
            <a:srgbClr val="92D050"/>
          </a:solidFill>
        </p:spPr>
        <p:txBody>
          <a:bodyPr wrap="square" rtlCol="0">
            <a:spAutoFit/>
          </a:bodyPr>
          <a:lstStyle/>
          <a:p>
            <a:r>
              <a:rPr lang="en-US" dirty="0"/>
              <a:t>Cold-Adapted strains can grow at conditions suitable for manufacturing</a:t>
            </a:r>
            <a:endParaRPr lang="ru-RU" dirty="0"/>
          </a:p>
        </p:txBody>
      </p:sp>
      <p:sp>
        <p:nvSpPr>
          <p:cNvPr id="12" name="Стрелка вправо 11">
            <a:extLst>
              <a:ext uri="{FF2B5EF4-FFF2-40B4-BE49-F238E27FC236}">
                <a16:creationId xmlns:a16="http://schemas.microsoft.com/office/drawing/2014/main" id="{377ADAA6-16F3-CD46-8655-5432A50A20F1}"/>
              </a:ext>
            </a:extLst>
          </p:cNvPr>
          <p:cNvSpPr/>
          <p:nvPr/>
        </p:nvSpPr>
        <p:spPr>
          <a:xfrm>
            <a:off x="5689600" y="1682043"/>
            <a:ext cx="1120883" cy="13112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a:extLst>
              <a:ext uri="{FF2B5EF4-FFF2-40B4-BE49-F238E27FC236}">
                <a16:creationId xmlns:a16="http://schemas.microsoft.com/office/drawing/2014/main" id="{847CEBD3-4BA6-0E46-9EF2-89689245AB31}"/>
              </a:ext>
            </a:extLst>
          </p:cNvPr>
          <p:cNvSpPr/>
          <p:nvPr/>
        </p:nvSpPr>
        <p:spPr>
          <a:xfrm>
            <a:off x="7054008" y="2182568"/>
            <a:ext cx="3823611" cy="369332"/>
          </a:xfrm>
          <a:prstGeom prst="rect">
            <a:avLst/>
          </a:prstGeom>
          <a:solidFill>
            <a:srgbClr val="FF0000"/>
          </a:solidFill>
        </p:spPr>
        <p:txBody>
          <a:bodyPr wrap="none">
            <a:spAutoFit/>
          </a:bodyPr>
          <a:lstStyle/>
          <a:p>
            <a:r>
              <a:rPr lang="en-US" dirty="0"/>
              <a:t>Temperature sensitive strains selection</a:t>
            </a:r>
            <a:endParaRPr lang="ru-RU" dirty="0"/>
          </a:p>
        </p:txBody>
      </p:sp>
      <p:sp>
        <p:nvSpPr>
          <p:cNvPr id="15" name="Прямоугольник 14">
            <a:extLst>
              <a:ext uri="{FF2B5EF4-FFF2-40B4-BE49-F238E27FC236}">
                <a16:creationId xmlns:a16="http://schemas.microsoft.com/office/drawing/2014/main" id="{373CD251-A1A8-0C46-B460-A32FB742ABDB}"/>
              </a:ext>
            </a:extLst>
          </p:cNvPr>
          <p:cNvSpPr/>
          <p:nvPr/>
        </p:nvSpPr>
        <p:spPr>
          <a:xfrm>
            <a:off x="7441813" y="3902749"/>
            <a:ext cx="3048000" cy="923330"/>
          </a:xfrm>
          <a:prstGeom prst="rect">
            <a:avLst/>
          </a:prstGeom>
          <a:solidFill>
            <a:srgbClr val="FF0000"/>
          </a:solidFill>
        </p:spPr>
        <p:txBody>
          <a:bodyPr wrap="square">
            <a:spAutoFit/>
          </a:bodyPr>
          <a:lstStyle/>
          <a:p>
            <a:r>
              <a:rPr lang="en-US" dirty="0"/>
              <a:t>Temperature-sensitive strains cannot replicate  at human organism temperature </a:t>
            </a:r>
            <a:endParaRPr lang="ru-RU" dirty="0"/>
          </a:p>
        </p:txBody>
      </p:sp>
      <p:sp>
        <p:nvSpPr>
          <p:cNvPr id="17" name="TextBox 16">
            <a:extLst>
              <a:ext uri="{FF2B5EF4-FFF2-40B4-BE49-F238E27FC236}">
                <a16:creationId xmlns:a16="http://schemas.microsoft.com/office/drawing/2014/main" id="{790B34B5-3BB6-E747-946A-379D848B37BB}"/>
              </a:ext>
            </a:extLst>
          </p:cNvPr>
          <p:cNvSpPr txBox="1"/>
          <p:nvPr/>
        </p:nvSpPr>
        <p:spPr>
          <a:xfrm>
            <a:off x="7392370" y="2838958"/>
            <a:ext cx="3485249" cy="369332"/>
          </a:xfrm>
          <a:prstGeom prst="rect">
            <a:avLst/>
          </a:prstGeom>
          <a:solidFill>
            <a:srgbClr val="FF0000"/>
          </a:solidFill>
        </p:spPr>
        <p:txBody>
          <a:bodyPr wrap="none" rtlCol="0">
            <a:spAutoFit/>
          </a:bodyPr>
          <a:lstStyle/>
          <a:p>
            <a:r>
              <a:rPr lang="en-US" dirty="0"/>
              <a:t>Negative selection: Growth @ 37℃</a:t>
            </a:r>
            <a:endParaRPr lang="ru-RU" dirty="0"/>
          </a:p>
        </p:txBody>
      </p:sp>
      <p:sp>
        <p:nvSpPr>
          <p:cNvPr id="21" name="Стрелка вниз 20">
            <a:extLst>
              <a:ext uri="{FF2B5EF4-FFF2-40B4-BE49-F238E27FC236}">
                <a16:creationId xmlns:a16="http://schemas.microsoft.com/office/drawing/2014/main" id="{15338F1D-C5A6-7149-A648-2521166CBF72}"/>
              </a:ext>
            </a:extLst>
          </p:cNvPr>
          <p:cNvSpPr/>
          <p:nvPr/>
        </p:nvSpPr>
        <p:spPr>
          <a:xfrm>
            <a:off x="3934601" y="5057693"/>
            <a:ext cx="4630880" cy="92568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Stability Test</a:t>
            </a:r>
            <a:endParaRPr lang="ru-RU" dirty="0"/>
          </a:p>
        </p:txBody>
      </p:sp>
      <p:sp>
        <p:nvSpPr>
          <p:cNvPr id="23" name="TextBox 22">
            <a:extLst>
              <a:ext uri="{FF2B5EF4-FFF2-40B4-BE49-F238E27FC236}">
                <a16:creationId xmlns:a16="http://schemas.microsoft.com/office/drawing/2014/main" id="{B5E2DD15-24CA-3742-BD04-77A0C170D629}"/>
              </a:ext>
            </a:extLst>
          </p:cNvPr>
          <p:cNvSpPr txBox="1"/>
          <p:nvPr/>
        </p:nvSpPr>
        <p:spPr>
          <a:xfrm>
            <a:off x="4084714" y="6048401"/>
            <a:ext cx="4155497" cy="369332"/>
          </a:xfrm>
          <a:prstGeom prst="rect">
            <a:avLst/>
          </a:prstGeom>
          <a:noFill/>
        </p:spPr>
        <p:txBody>
          <a:bodyPr wrap="none" rtlCol="0">
            <a:spAutoFit/>
          </a:bodyPr>
          <a:lstStyle/>
          <a:p>
            <a:r>
              <a:rPr lang="en-US" dirty="0"/>
              <a:t>Cold-adapted temperature-sensitive strain</a:t>
            </a:r>
            <a:endParaRPr lang="ru-RU" dirty="0"/>
          </a:p>
        </p:txBody>
      </p:sp>
      <p:sp>
        <p:nvSpPr>
          <p:cNvPr id="24" name="TextBox 23">
            <a:extLst>
              <a:ext uri="{FF2B5EF4-FFF2-40B4-BE49-F238E27FC236}">
                <a16:creationId xmlns:a16="http://schemas.microsoft.com/office/drawing/2014/main" id="{1CF81CF8-2550-8D4E-B2DE-46DEE45C848C}"/>
              </a:ext>
            </a:extLst>
          </p:cNvPr>
          <p:cNvSpPr txBox="1"/>
          <p:nvPr/>
        </p:nvSpPr>
        <p:spPr>
          <a:xfrm>
            <a:off x="8769615" y="6238122"/>
            <a:ext cx="3806208" cy="461665"/>
          </a:xfrm>
          <a:prstGeom prst="rect">
            <a:avLst/>
          </a:prstGeom>
          <a:noFill/>
        </p:spPr>
        <p:txBody>
          <a:bodyPr wrap="square" rtlCol="0">
            <a:spAutoFit/>
          </a:bodyPr>
          <a:lstStyle/>
          <a:p>
            <a:r>
              <a:rPr lang="en-US" sz="2400" b="1" dirty="0"/>
              <a:t>Long Development Cycle</a:t>
            </a:r>
            <a:endParaRPr lang="ru-RU" sz="2400" b="1" dirty="0"/>
          </a:p>
        </p:txBody>
      </p:sp>
      <p:sp>
        <p:nvSpPr>
          <p:cNvPr id="26" name="TextBox 25">
            <a:extLst>
              <a:ext uri="{FF2B5EF4-FFF2-40B4-BE49-F238E27FC236}">
                <a16:creationId xmlns:a16="http://schemas.microsoft.com/office/drawing/2014/main" id="{26A7D393-8755-7840-AED8-A78F5AE02645}"/>
              </a:ext>
            </a:extLst>
          </p:cNvPr>
          <p:cNvSpPr txBox="1"/>
          <p:nvPr/>
        </p:nvSpPr>
        <p:spPr>
          <a:xfrm>
            <a:off x="4532328" y="911346"/>
            <a:ext cx="2314544" cy="523220"/>
          </a:xfrm>
          <a:prstGeom prst="rect">
            <a:avLst/>
          </a:prstGeom>
          <a:noFill/>
        </p:spPr>
        <p:txBody>
          <a:bodyPr wrap="none" rtlCol="0">
            <a:spAutoFit/>
          </a:bodyPr>
          <a:lstStyle/>
          <a:p>
            <a:r>
              <a:rPr lang="en-US" sz="2800" b="1" dirty="0"/>
              <a:t>ATTENUATION</a:t>
            </a:r>
            <a:endParaRPr lang="ru-RU" sz="2800" b="1" dirty="0"/>
          </a:p>
        </p:txBody>
      </p:sp>
    </p:spTree>
    <p:extLst>
      <p:ext uri="{BB962C8B-B14F-4D97-AF65-F5344CB8AC3E}">
        <p14:creationId xmlns:p14="http://schemas.microsoft.com/office/powerpoint/2010/main" val="308114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igure1">
            <a:extLst>
              <a:ext uri="{FF2B5EF4-FFF2-40B4-BE49-F238E27FC236}">
                <a16:creationId xmlns:a16="http://schemas.microsoft.com/office/drawing/2014/main" id="{CD341957-6BC6-3249-9000-9D23192DB0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556" y="341364"/>
            <a:ext cx="3652988" cy="3087636"/>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a:extLst>
              <a:ext uri="{FF2B5EF4-FFF2-40B4-BE49-F238E27FC236}">
                <a16:creationId xmlns:a16="http://schemas.microsoft.com/office/drawing/2014/main" id="{27C33066-A444-8B4F-8CA8-A04056E6F525}"/>
              </a:ext>
            </a:extLst>
          </p:cNvPr>
          <p:cNvSpPr/>
          <p:nvPr/>
        </p:nvSpPr>
        <p:spPr>
          <a:xfrm>
            <a:off x="2816113" y="83950"/>
            <a:ext cx="6899453" cy="369332"/>
          </a:xfrm>
          <a:prstGeom prst="rect">
            <a:avLst/>
          </a:prstGeom>
        </p:spPr>
        <p:txBody>
          <a:bodyPr wrap="none">
            <a:spAutoFit/>
          </a:bodyPr>
          <a:lstStyle/>
          <a:p>
            <a:r>
              <a:rPr lang="en-US" dirty="0"/>
              <a:t>Cold-adapted temperature-sensitive strain as a donor of attenuation [6]</a:t>
            </a:r>
            <a:endParaRPr lang="ru-RU" dirty="0"/>
          </a:p>
        </p:txBody>
      </p:sp>
      <p:pic>
        <p:nvPicPr>
          <p:cNvPr id="2052" name="Picture 4">
            <a:extLst>
              <a:ext uri="{FF2B5EF4-FFF2-40B4-BE49-F238E27FC236}">
                <a16:creationId xmlns:a16="http://schemas.microsoft.com/office/drawing/2014/main" id="{209DE267-3F52-844B-8B97-22A07A0133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8809" y="697335"/>
            <a:ext cx="2363852" cy="2552322"/>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a:extLst>
              <a:ext uri="{FF2B5EF4-FFF2-40B4-BE49-F238E27FC236}">
                <a16:creationId xmlns:a16="http://schemas.microsoft.com/office/drawing/2014/main" id="{1013A4A2-89D4-7740-B140-52F46A5158DA}"/>
              </a:ext>
            </a:extLst>
          </p:cNvPr>
          <p:cNvSpPr/>
          <p:nvPr/>
        </p:nvSpPr>
        <p:spPr>
          <a:xfrm>
            <a:off x="6220683" y="4870875"/>
            <a:ext cx="6096000" cy="646331"/>
          </a:xfrm>
          <a:prstGeom prst="rect">
            <a:avLst/>
          </a:prstGeom>
        </p:spPr>
        <p:txBody>
          <a:bodyPr>
            <a:spAutoFit/>
          </a:bodyPr>
          <a:lstStyle/>
          <a:p>
            <a:r>
              <a:rPr lang="en-US" sz="1200" b="0" i="0" u="none" strike="noStrike" dirty="0">
                <a:solidFill>
                  <a:srgbClr val="212121"/>
                </a:solidFill>
                <a:effectLst/>
                <a:latin typeface="BlinkMacSystemFont"/>
              </a:rPr>
              <a:t>6.Jang YH, </a:t>
            </a:r>
            <a:r>
              <a:rPr lang="en-US" sz="1200" b="0" i="0" u="none" strike="noStrike" dirty="0" err="1">
                <a:solidFill>
                  <a:srgbClr val="212121"/>
                </a:solidFill>
                <a:effectLst/>
                <a:latin typeface="BlinkMacSystemFont"/>
              </a:rPr>
              <a:t>Seong</a:t>
            </a:r>
            <a:r>
              <a:rPr lang="en-US" sz="1200" b="0" i="0" u="none" strike="noStrike" dirty="0">
                <a:solidFill>
                  <a:srgbClr val="212121"/>
                </a:solidFill>
                <a:effectLst/>
                <a:latin typeface="BlinkMacSystemFont"/>
              </a:rPr>
              <a:t> BL. Principles underlying rational design of live attenuated influenza vaccines. Clin Exp Vaccine Res. 2012 Jul;1(1):35-49. </a:t>
            </a:r>
            <a:r>
              <a:rPr lang="en-US" sz="1200" b="0" i="0" u="none" strike="noStrike" dirty="0" err="1">
                <a:solidFill>
                  <a:srgbClr val="212121"/>
                </a:solidFill>
                <a:effectLst/>
                <a:latin typeface="BlinkMacSystemFont"/>
              </a:rPr>
              <a:t>doi</a:t>
            </a:r>
            <a:r>
              <a:rPr lang="en-US" sz="1200" b="0" i="0" u="none" strike="noStrike" dirty="0">
                <a:solidFill>
                  <a:srgbClr val="212121"/>
                </a:solidFill>
                <a:effectLst/>
                <a:latin typeface="BlinkMacSystemFont"/>
              </a:rPr>
              <a:t>: 10.7774/cevr.2012.1.1.35. </a:t>
            </a:r>
            <a:r>
              <a:rPr lang="en-US" sz="1200" b="0" i="0" u="none" strike="noStrike" dirty="0" err="1">
                <a:solidFill>
                  <a:srgbClr val="212121"/>
                </a:solidFill>
                <a:effectLst/>
                <a:latin typeface="BlinkMacSystemFont"/>
              </a:rPr>
              <a:t>Epub</a:t>
            </a:r>
            <a:r>
              <a:rPr lang="en-US" sz="1200" b="0" i="0" u="none" strike="noStrike" dirty="0">
                <a:solidFill>
                  <a:srgbClr val="212121"/>
                </a:solidFill>
                <a:effectLst/>
                <a:latin typeface="BlinkMacSystemFont"/>
              </a:rPr>
              <a:t> 2012 Jul 31. PMID: 23596576; PMCID: PMC3623510.</a:t>
            </a:r>
            <a:endParaRPr lang="ru-RU" sz="1200" dirty="0"/>
          </a:p>
        </p:txBody>
      </p:sp>
      <p:sp>
        <p:nvSpPr>
          <p:cNvPr id="5" name="Прямоугольник 4">
            <a:extLst>
              <a:ext uri="{FF2B5EF4-FFF2-40B4-BE49-F238E27FC236}">
                <a16:creationId xmlns:a16="http://schemas.microsoft.com/office/drawing/2014/main" id="{F40CA203-9915-3A40-887D-4372CCDEFF52}"/>
              </a:ext>
            </a:extLst>
          </p:cNvPr>
          <p:cNvSpPr/>
          <p:nvPr/>
        </p:nvSpPr>
        <p:spPr>
          <a:xfrm>
            <a:off x="6220177" y="4470748"/>
            <a:ext cx="6096000" cy="461665"/>
          </a:xfrm>
          <a:prstGeom prst="rect">
            <a:avLst/>
          </a:prstGeom>
        </p:spPr>
        <p:txBody>
          <a:bodyPr>
            <a:spAutoFit/>
          </a:bodyPr>
          <a:lstStyle/>
          <a:p>
            <a:r>
              <a:rPr lang="en-US" sz="1200" dirty="0"/>
              <a:t>5.Krammer, F., Smith, G.J.D., </a:t>
            </a:r>
            <a:r>
              <a:rPr lang="en-US" sz="1200" dirty="0" err="1"/>
              <a:t>Fouchier</a:t>
            </a:r>
            <a:r>
              <a:rPr lang="en-US" sz="1200" dirty="0"/>
              <a:t>, R.A.M. </a:t>
            </a:r>
            <a:r>
              <a:rPr lang="en-US" sz="1200" i="1" dirty="0"/>
              <a:t>et al.</a:t>
            </a:r>
            <a:r>
              <a:rPr lang="en-US" sz="1200" dirty="0"/>
              <a:t> Influenza. </a:t>
            </a:r>
            <a:r>
              <a:rPr lang="en-US" sz="1200" i="1" dirty="0"/>
              <a:t>Nat Rev Dis Primers</a:t>
            </a:r>
            <a:r>
              <a:rPr lang="en-US" sz="1200" dirty="0"/>
              <a:t> </a:t>
            </a:r>
            <a:r>
              <a:rPr lang="en-US" sz="1200" b="1" dirty="0"/>
              <a:t>4, </a:t>
            </a:r>
            <a:r>
              <a:rPr lang="en-US" sz="1200" dirty="0"/>
              <a:t>3 (2018). https://</a:t>
            </a:r>
            <a:r>
              <a:rPr lang="en-US" sz="1200" dirty="0" err="1"/>
              <a:t>doi.org</a:t>
            </a:r>
            <a:r>
              <a:rPr lang="en-US" sz="1200" dirty="0"/>
              <a:t>/10.1038/s41572-018-0002-y</a:t>
            </a:r>
            <a:endParaRPr lang="ru-RU" sz="1200" dirty="0"/>
          </a:p>
        </p:txBody>
      </p:sp>
      <p:sp>
        <p:nvSpPr>
          <p:cNvPr id="7" name="Прямоугольник 6">
            <a:extLst>
              <a:ext uri="{FF2B5EF4-FFF2-40B4-BE49-F238E27FC236}">
                <a16:creationId xmlns:a16="http://schemas.microsoft.com/office/drawing/2014/main" id="{6D44EFAA-B73D-9740-BE31-D19C19B2A38F}"/>
              </a:ext>
            </a:extLst>
          </p:cNvPr>
          <p:cNvSpPr/>
          <p:nvPr/>
        </p:nvSpPr>
        <p:spPr>
          <a:xfrm>
            <a:off x="197103" y="3587783"/>
            <a:ext cx="2619010" cy="923330"/>
          </a:xfrm>
          <a:prstGeom prst="rect">
            <a:avLst/>
          </a:prstGeom>
          <a:solidFill>
            <a:srgbClr val="7030A0"/>
          </a:solidFill>
        </p:spPr>
        <p:txBody>
          <a:bodyPr wrap="square">
            <a:spAutoFit/>
          </a:bodyPr>
          <a:lstStyle/>
          <a:p>
            <a:r>
              <a:rPr lang="en-US" dirty="0"/>
              <a:t>Cold-adapted temperature-sensitive strain </a:t>
            </a:r>
            <a:endParaRPr lang="ru-RU" dirty="0"/>
          </a:p>
        </p:txBody>
      </p:sp>
      <p:sp>
        <p:nvSpPr>
          <p:cNvPr id="9" name="TextBox 8">
            <a:extLst>
              <a:ext uri="{FF2B5EF4-FFF2-40B4-BE49-F238E27FC236}">
                <a16:creationId xmlns:a16="http://schemas.microsoft.com/office/drawing/2014/main" id="{199906B6-DD3E-0040-8A81-776D27D65CBC}"/>
              </a:ext>
            </a:extLst>
          </p:cNvPr>
          <p:cNvSpPr txBox="1"/>
          <p:nvPr/>
        </p:nvSpPr>
        <p:spPr>
          <a:xfrm>
            <a:off x="3581059" y="3587783"/>
            <a:ext cx="2619010" cy="923330"/>
          </a:xfrm>
          <a:prstGeom prst="rect">
            <a:avLst/>
          </a:prstGeom>
          <a:solidFill>
            <a:schemeClr val="accent1"/>
          </a:solidFill>
        </p:spPr>
        <p:txBody>
          <a:bodyPr wrap="square" rtlCol="0">
            <a:spAutoFit/>
          </a:bodyPr>
          <a:lstStyle/>
          <a:p>
            <a:r>
              <a:rPr lang="en-US" dirty="0"/>
              <a:t>Initial (wild-type) strain</a:t>
            </a:r>
          </a:p>
          <a:p>
            <a:endParaRPr lang="en-US" dirty="0"/>
          </a:p>
          <a:p>
            <a:endParaRPr lang="ru-RU" dirty="0"/>
          </a:p>
        </p:txBody>
      </p:sp>
      <p:sp>
        <p:nvSpPr>
          <p:cNvPr id="10" name="Стрелка вниз 9">
            <a:extLst>
              <a:ext uri="{FF2B5EF4-FFF2-40B4-BE49-F238E27FC236}">
                <a16:creationId xmlns:a16="http://schemas.microsoft.com/office/drawing/2014/main" id="{58F16D5E-A5B9-704D-867B-57EFEEBF473B}"/>
              </a:ext>
            </a:extLst>
          </p:cNvPr>
          <p:cNvSpPr/>
          <p:nvPr/>
        </p:nvSpPr>
        <p:spPr>
          <a:xfrm>
            <a:off x="1506608" y="4727967"/>
            <a:ext cx="3556088" cy="60792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Genome sequencing</a:t>
            </a:r>
            <a:endParaRPr lang="ru-RU" dirty="0"/>
          </a:p>
        </p:txBody>
      </p:sp>
      <p:sp>
        <p:nvSpPr>
          <p:cNvPr id="11" name="TextBox 10">
            <a:extLst>
              <a:ext uri="{FF2B5EF4-FFF2-40B4-BE49-F238E27FC236}">
                <a16:creationId xmlns:a16="http://schemas.microsoft.com/office/drawing/2014/main" id="{1F22A1CA-72E6-B24A-9E92-552B7DD7F475}"/>
              </a:ext>
            </a:extLst>
          </p:cNvPr>
          <p:cNvSpPr txBox="1"/>
          <p:nvPr/>
        </p:nvSpPr>
        <p:spPr>
          <a:xfrm>
            <a:off x="2377480" y="5471039"/>
            <a:ext cx="2097486" cy="369332"/>
          </a:xfrm>
          <a:prstGeom prst="rect">
            <a:avLst/>
          </a:prstGeom>
          <a:solidFill>
            <a:srgbClr val="00B050"/>
          </a:solidFill>
        </p:spPr>
        <p:txBody>
          <a:bodyPr wrap="square" rtlCol="0">
            <a:spAutoFit/>
          </a:bodyPr>
          <a:lstStyle/>
          <a:p>
            <a:pPr algn="ctr"/>
            <a:r>
              <a:rPr lang="en-US" dirty="0"/>
              <a:t>List of mutations</a:t>
            </a:r>
            <a:endParaRPr lang="ru-RU" dirty="0"/>
          </a:p>
        </p:txBody>
      </p:sp>
      <p:pic>
        <p:nvPicPr>
          <p:cNvPr id="12" name="Рисунок 11">
            <a:extLst>
              <a:ext uri="{FF2B5EF4-FFF2-40B4-BE49-F238E27FC236}">
                <a16:creationId xmlns:a16="http://schemas.microsoft.com/office/drawing/2014/main" id="{EB6ECA0E-EB22-464A-B28A-79B74FD638AC}"/>
              </a:ext>
            </a:extLst>
          </p:cNvPr>
          <p:cNvPicPr>
            <a:picLocks noChangeAspect="1"/>
          </p:cNvPicPr>
          <p:nvPr/>
        </p:nvPicPr>
        <p:blipFill>
          <a:blip r:embed="rId4"/>
          <a:stretch>
            <a:fillRect/>
          </a:stretch>
        </p:blipFill>
        <p:spPr>
          <a:xfrm>
            <a:off x="7966427" y="463517"/>
            <a:ext cx="2603500" cy="2806700"/>
          </a:xfrm>
          <a:prstGeom prst="rect">
            <a:avLst/>
          </a:prstGeom>
        </p:spPr>
      </p:pic>
      <p:sp>
        <p:nvSpPr>
          <p:cNvPr id="13" name="TextBox 12">
            <a:extLst>
              <a:ext uri="{FF2B5EF4-FFF2-40B4-BE49-F238E27FC236}">
                <a16:creationId xmlns:a16="http://schemas.microsoft.com/office/drawing/2014/main" id="{C76D6644-56B0-EB48-8A83-F75F780AB5B8}"/>
              </a:ext>
            </a:extLst>
          </p:cNvPr>
          <p:cNvSpPr txBox="1"/>
          <p:nvPr/>
        </p:nvSpPr>
        <p:spPr>
          <a:xfrm>
            <a:off x="7887959" y="3280452"/>
            <a:ext cx="2760436" cy="369332"/>
          </a:xfrm>
          <a:prstGeom prst="rect">
            <a:avLst/>
          </a:prstGeom>
          <a:solidFill>
            <a:schemeClr val="accent6"/>
          </a:solidFill>
        </p:spPr>
        <p:txBody>
          <a:bodyPr wrap="none" rtlCol="0">
            <a:spAutoFit/>
          </a:bodyPr>
          <a:lstStyle/>
          <a:p>
            <a:r>
              <a:rPr lang="en-US" dirty="0"/>
              <a:t>Reverse genetics system [7]</a:t>
            </a:r>
            <a:endParaRPr lang="ru-RU" dirty="0"/>
          </a:p>
        </p:txBody>
      </p:sp>
      <p:sp>
        <p:nvSpPr>
          <p:cNvPr id="14" name="Прямоугольник 13">
            <a:extLst>
              <a:ext uri="{FF2B5EF4-FFF2-40B4-BE49-F238E27FC236}">
                <a16:creationId xmlns:a16="http://schemas.microsoft.com/office/drawing/2014/main" id="{485A7409-1FCE-1E45-AA2E-CD73649187C5}"/>
              </a:ext>
            </a:extLst>
          </p:cNvPr>
          <p:cNvSpPr/>
          <p:nvPr/>
        </p:nvSpPr>
        <p:spPr>
          <a:xfrm>
            <a:off x="6220177" y="5517206"/>
            <a:ext cx="6096000" cy="646331"/>
          </a:xfrm>
          <a:prstGeom prst="rect">
            <a:avLst/>
          </a:prstGeom>
        </p:spPr>
        <p:txBody>
          <a:bodyPr>
            <a:spAutoFit/>
          </a:bodyPr>
          <a:lstStyle/>
          <a:p>
            <a:r>
              <a:rPr lang="en-US" sz="1200" b="0" i="0" u="none" strike="noStrike" dirty="0">
                <a:solidFill>
                  <a:srgbClr val="212121"/>
                </a:solidFill>
                <a:effectLst/>
              </a:rPr>
              <a:t>7. Li J, </a:t>
            </a:r>
            <a:r>
              <a:rPr lang="en-US" sz="1200" b="0" i="0" u="none" strike="noStrike" dirty="0" err="1">
                <a:solidFill>
                  <a:srgbClr val="212121"/>
                </a:solidFill>
                <a:effectLst/>
              </a:rPr>
              <a:t>Arévalo</a:t>
            </a:r>
            <a:r>
              <a:rPr lang="en-US" sz="1200" b="0" i="0" u="none" strike="noStrike" dirty="0">
                <a:solidFill>
                  <a:srgbClr val="212121"/>
                </a:solidFill>
                <a:effectLst/>
              </a:rPr>
              <a:t> MT, Zeng M. Engineering influenza viral vectors. Bioengineered. 2013 Jan-Feb;4(1):9-14. </a:t>
            </a:r>
            <a:r>
              <a:rPr lang="en-US" sz="1200" b="0" i="0" u="none" strike="noStrike" dirty="0" err="1">
                <a:solidFill>
                  <a:srgbClr val="212121"/>
                </a:solidFill>
                <a:effectLst/>
              </a:rPr>
              <a:t>doi</a:t>
            </a:r>
            <a:r>
              <a:rPr lang="en-US" sz="1200" b="0" i="0" u="none" strike="noStrike" dirty="0">
                <a:solidFill>
                  <a:srgbClr val="212121"/>
                </a:solidFill>
                <a:effectLst/>
              </a:rPr>
              <a:t>: 10.4161/bioe.21950. </a:t>
            </a:r>
            <a:r>
              <a:rPr lang="en-US" sz="1200" b="0" i="0" u="none" strike="noStrike" dirty="0" err="1">
                <a:solidFill>
                  <a:srgbClr val="212121"/>
                </a:solidFill>
                <a:effectLst/>
              </a:rPr>
              <a:t>Epub</a:t>
            </a:r>
            <a:r>
              <a:rPr lang="en-US" sz="1200" b="0" i="0" u="none" strike="noStrike" dirty="0">
                <a:solidFill>
                  <a:srgbClr val="212121"/>
                </a:solidFill>
                <a:effectLst/>
              </a:rPr>
              <a:t> 2012 Aug 24. PMID: 22922205; PMCID: PMC3566024.</a:t>
            </a:r>
            <a:endParaRPr lang="ru-RU" sz="1200" dirty="0"/>
          </a:p>
        </p:txBody>
      </p:sp>
      <p:sp>
        <p:nvSpPr>
          <p:cNvPr id="15" name="TextBox 14">
            <a:extLst>
              <a:ext uri="{FF2B5EF4-FFF2-40B4-BE49-F238E27FC236}">
                <a16:creationId xmlns:a16="http://schemas.microsoft.com/office/drawing/2014/main" id="{22249E25-ECD1-E142-83BC-C5F81E68F1CA}"/>
              </a:ext>
            </a:extLst>
          </p:cNvPr>
          <p:cNvSpPr txBox="1"/>
          <p:nvPr/>
        </p:nvSpPr>
        <p:spPr>
          <a:xfrm>
            <a:off x="1923436" y="5975522"/>
            <a:ext cx="3005574" cy="369332"/>
          </a:xfrm>
          <a:prstGeom prst="rect">
            <a:avLst/>
          </a:prstGeom>
          <a:solidFill>
            <a:srgbClr val="FFFF00"/>
          </a:solidFill>
        </p:spPr>
        <p:txBody>
          <a:bodyPr wrap="square" rtlCol="0">
            <a:spAutoFit/>
          </a:bodyPr>
          <a:lstStyle/>
          <a:p>
            <a:r>
              <a:rPr lang="en-US" dirty="0"/>
              <a:t>Genotype-phenotype analysis</a:t>
            </a:r>
            <a:endParaRPr lang="ru-RU" dirty="0"/>
          </a:p>
        </p:txBody>
      </p:sp>
    </p:spTree>
    <p:extLst>
      <p:ext uri="{BB962C8B-B14F-4D97-AF65-F5344CB8AC3E}">
        <p14:creationId xmlns:p14="http://schemas.microsoft.com/office/powerpoint/2010/main" val="34949859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9D44C1DE-62A3-6B45-952F-8C37EAC22229}"/>
              </a:ext>
            </a:extLst>
          </p:cNvPr>
          <p:cNvSpPr/>
          <p:nvPr/>
        </p:nvSpPr>
        <p:spPr>
          <a:xfrm>
            <a:off x="5396089" y="3931988"/>
            <a:ext cx="6096000" cy="830997"/>
          </a:xfrm>
          <a:prstGeom prst="rect">
            <a:avLst/>
          </a:prstGeom>
        </p:spPr>
        <p:txBody>
          <a:bodyPr>
            <a:spAutoFit/>
          </a:bodyPr>
          <a:lstStyle/>
          <a:p>
            <a:r>
              <a:rPr lang="en-US" sz="1200" b="0" i="0" u="none" strike="noStrike" dirty="0">
                <a:solidFill>
                  <a:srgbClr val="212121"/>
                </a:solidFill>
                <a:effectLst/>
              </a:rPr>
              <a:t>8. </a:t>
            </a:r>
            <a:r>
              <a:rPr lang="en-US" sz="1200" b="0" i="0" u="none" strike="noStrike" dirty="0" err="1">
                <a:solidFill>
                  <a:srgbClr val="212121"/>
                </a:solidFill>
                <a:effectLst/>
              </a:rPr>
              <a:t>Pulkina</a:t>
            </a:r>
            <a:r>
              <a:rPr lang="en-US" sz="1200" b="0" i="0" u="none" strike="noStrike" dirty="0">
                <a:solidFill>
                  <a:srgbClr val="212121"/>
                </a:solidFill>
                <a:effectLst/>
              </a:rPr>
              <a:t> AA, </a:t>
            </a:r>
            <a:r>
              <a:rPr lang="en-US" sz="1200" b="0" i="0" u="none" strike="noStrike" dirty="0" err="1">
                <a:solidFill>
                  <a:srgbClr val="212121"/>
                </a:solidFill>
                <a:effectLst/>
              </a:rPr>
              <a:t>Sergeeva</a:t>
            </a:r>
            <a:r>
              <a:rPr lang="en-US" sz="1200" b="0" i="0" u="none" strike="noStrike" dirty="0">
                <a:solidFill>
                  <a:srgbClr val="212121"/>
                </a:solidFill>
                <a:effectLst/>
              </a:rPr>
              <a:t> MV, Petrov SV, </a:t>
            </a:r>
            <a:r>
              <a:rPr lang="en-US" sz="1200" b="0" i="0" u="none" strike="noStrike" dirty="0" err="1">
                <a:solidFill>
                  <a:srgbClr val="212121"/>
                </a:solidFill>
                <a:effectLst/>
              </a:rPr>
              <a:t>Fadeev</a:t>
            </a:r>
            <a:r>
              <a:rPr lang="en-US" sz="1200" b="0" i="0" u="none" strike="noStrike" dirty="0">
                <a:solidFill>
                  <a:srgbClr val="212121"/>
                </a:solidFill>
                <a:effectLst/>
              </a:rPr>
              <a:t> AV, </a:t>
            </a:r>
            <a:r>
              <a:rPr lang="en-US" sz="1200" b="0" i="0" u="none" strike="noStrike" dirty="0" err="1">
                <a:solidFill>
                  <a:srgbClr val="212121"/>
                </a:solidFill>
                <a:effectLst/>
              </a:rPr>
              <a:t>Komissarov</a:t>
            </a:r>
            <a:r>
              <a:rPr lang="en-US" sz="1200" b="0" i="0" u="none" strike="noStrike" dirty="0">
                <a:solidFill>
                  <a:srgbClr val="212121"/>
                </a:solidFill>
                <a:effectLst/>
              </a:rPr>
              <a:t> AB, </a:t>
            </a:r>
            <a:r>
              <a:rPr lang="en-US" sz="1200" b="0" i="0" u="none" strike="noStrike" dirty="0" err="1">
                <a:solidFill>
                  <a:srgbClr val="212121"/>
                </a:solidFill>
                <a:effectLst/>
              </a:rPr>
              <a:t>Romanovskaya-Romanko</a:t>
            </a:r>
            <a:r>
              <a:rPr lang="en-US" sz="1200" b="0" i="0" u="none" strike="noStrike" dirty="0">
                <a:solidFill>
                  <a:srgbClr val="212121"/>
                </a:solidFill>
                <a:effectLst/>
              </a:rPr>
              <a:t> EA, </a:t>
            </a:r>
            <a:r>
              <a:rPr lang="en-US" sz="1200" b="0" i="0" u="none" strike="noStrike" dirty="0" err="1">
                <a:solidFill>
                  <a:srgbClr val="212121"/>
                </a:solidFill>
                <a:effectLst/>
              </a:rPr>
              <a:t>Potapchuk</a:t>
            </a:r>
            <a:r>
              <a:rPr lang="en-US" sz="1200" b="0" i="0" u="none" strike="noStrike" dirty="0">
                <a:solidFill>
                  <a:srgbClr val="212121"/>
                </a:solidFill>
                <a:effectLst/>
              </a:rPr>
              <a:t> MV, </a:t>
            </a:r>
            <a:r>
              <a:rPr lang="en-US" sz="1200" b="0" i="0" u="none" strike="noStrike" dirty="0" err="1">
                <a:solidFill>
                  <a:srgbClr val="212121"/>
                </a:solidFill>
                <a:effectLst/>
              </a:rPr>
              <a:t>Tsybalova</a:t>
            </a:r>
            <a:r>
              <a:rPr lang="en-US" sz="1200" b="0" i="0" u="none" strike="noStrike" dirty="0">
                <a:solidFill>
                  <a:srgbClr val="212121"/>
                </a:solidFill>
                <a:effectLst/>
              </a:rPr>
              <a:t> LM. [Impact of mutations in nucleoprotein on replication of influenza virus A/Hong Kong/1/68/162/35 </a:t>
            </a:r>
            <a:r>
              <a:rPr lang="en-US" sz="1200" b="0" i="0" u="none" strike="noStrike" dirty="0" err="1">
                <a:solidFill>
                  <a:srgbClr val="212121"/>
                </a:solidFill>
                <a:effectLst/>
              </a:rPr>
              <a:t>reassortants</a:t>
            </a:r>
            <a:r>
              <a:rPr lang="en-US" sz="1200" b="0" i="0" u="none" strike="noStrike" dirty="0">
                <a:solidFill>
                  <a:srgbClr val="212121"/>
                </a:solidFill>
                <a:effectLst/>
              </a:rPr>
              <a:t> at different temperatures]. Mol Biol (</a:t>
            </a:r>
            <a:r>
              <a:rPr lang="en-US" sz="1200" b="0" i="0" u="none" strike="noStrike" dirty="0" err="1">
                <a:solidFill>
                  <a:srgbClr val="212121"/>
                </a:solidFill>
                <a:effectLst/>
              </a:rPr>
              <a:t>Mosk</a:t>
            </a:r>
            <a:r>
              <a:rPr lang="en-US" sz="1200" b="0" i="0" u="none" strike="noStrike" dirty="0">
                <a:solidFill>
                  <a:srgbClr val="212121"/>
                </a:solidFill>
                <a:effectLst/>
              </a:rPr>
              <a:t>). 2017 Mar-Apr;51(2):378-383. Russian. </a:t>
            </a:r>
            <a:r>
              <a:rPr lang="en-US" sz="1200" b="0" i="0" u="none" strike="noStrike" dirty="0" err="1">
                <a:solidFill>
                  <a:srgbClr val="212121"/>
                </a:solidFill>
                <a:effectLst/>
              </a:rPr>
              <a:t>doi</a:t>
            </a:r>
            <a:r>
              <a:rPr lang="en-US" sz="1200" b="0" i="0" u="none" strike="noStrike" dirty="0">
                <a:solidFill>
                  <a:srgbClr val="212121"/>
                </a:solidFill>
                <a:effectLst/>
              </a:rPr>
              <a:t>: 10.7868/S0026898417010141. PMID: 28537245.</a:t>
            </a:r>
            <a:endParaRPr lang="ru-RU" sz="1200" dirty="0"/>
          </a:p>
        </p:txBody>
      </p:sp>
      <p:sp>
        <p:nvSpPr>
          <p:cNvPr id="3" name="TextBox 2">
            <a:extLst>
              <a:ext uri="{FF2B5EF4-FFF2-40B4-BE49-F238E27FC236}">
                <a16:creationId xmlns:a16="http://schemas.microsoft.com/office/drawing/2014/main" id="{FC163322-77C4-2F4D-9757-DC491C853634}"/>
              </a:ext>
            </a:extLst>
          </p:cNvPr>
          <p:cNvSpPr txBox="1"/>
          <p:nvPr/>
        </p:nvSpPr>
        <p:spPr>
          <a:xfrm>
            <a:off x="372533" y="248356"/>
            <a:ext cx="7695376" cy="461665"/>
          </a:xfrm>
          <a:prstGeom prst="rect">
            <a:avLst/>
          </a:prstGeom>
          <a:noFill/>
        </p:spPr>
        <p:txBody>
          <a:bodyPr wrap="none" rtlCol="0">
            <a:spAutoFit/>
          </a:bodyPr>
          <a:lstStyle/>
          <a:p>
            <a:r>
              <a:rPr lang="en-US" sz="2400" b="1" dirty="0"/>
              <a:t>E292G mutation in NP is correlated with cold-adaptivity [8]</a:t>
            </a:r>
            <a:endParaRPr lang="ru-RU" sz="2400" b="1" dirty="0"/>
          </a:p>
        </p:txBody>
      </p:sp>
      <p:sp>
        <p:nvSpPr>
          <p:cNvPr id="5" name="Прямоугольник 4">
            <a:extLst>
              <a:ext uri="{FF2B5EF4-FFF2-40B4-BE49-F238E27FC236}">
                <a16:creationId xmlns:a16="http://schemas.microsoft.com/office/drawing/2014/main" id="{C6718E59-A824-5343-9920-E32748CBB1B2}"/>
              </a:ext>
            </a:extLst>
          </p:cNvPr>
          <p:cNvSpPr/>
          <p:nvPr/>
        </p:nvSpPr>
        <p:spPr>
          <a:xfrm>
            <a:off x="5369917" y="4762985"/>
            <a:ext cx="6096000" cy="1200329"/>
          </a:xfrm>
          <a:prstGeom prst="rect">
            <a:avLst/>
          </a:prstGeom>
        </p:spPr>
        <p:txBody>
          <a:bodyPr>
            <a:spAutoFit/>
          </a:bodyPr>
          <a:lstStyle/>
          <a:p>
            <a:r>
              <a:rPr lang="en-US" sz="1200" b="0" i="0" u="none" strike="noStrike" dirty="0">
                <a:solidFill>
                  <a:srgbClr val="333333"/>
                </a:solidFill>
                <a:effectLst/>
              </a:rPr>
              <a:t>9. A.V. </a:t>
            </a:r>
            <a:r>
              <a:rPr lang="en-US" sz="1200" b="0" i="0" u="none" strike="noStrike" dirty="0" err="1">
                <a:solidFill>
                  <a:srgbClr val="333333"/>
                </a:solidFill>
                <a:effectLst/>
              </a:rPr>
              <a:t>Shvetsov</a:t>
            </a:r>
            <a:r>
              <a:rPr lang="en-US" sz="1200" b="0" i="0" u="none" strike="noStrike" dirty="0">
                <a:solidFill>
                  <a:srgbClr val="333333"/>
                </a:solidFill>
                <a:effectLst/>
              </a:rPr>
              <a:t>, D.V. Lebedev, Y.A. </a:t>
            </a:r>
            <a:r>
              <a:rPr lang="en-US" sz="1200" b="0" i="0" u="none" strike="noStrike" dirty="0" err="1">
                <a:solidFill>
                  <a:srgbClr val="333333"/>
                </a:solidFill>
                <a:effectLst/>
              </a:rPr>
              <a:t>Zabrodskaya</a:t>
            </a:r>
            <a:r>
              <a:rPr lang="en-US" sz="1200" b="0" i="0" u="none" strike="noStrike" dirty="0">
                <a:solidFill>
                  <a:srgbClr val="333333"/>
                </a:solidFill>
                <a:effectLst/>
              </a:rPr>
              <a:t>, A.A. </a:t>
            </a:r>
            <a:r>
              <a:rPr lang="en-US" sz="1200" b="0" i="0" u="none" strike="noStrike" dirty="0" err="1">
                <a:solidFill>
                  <a:srgbClr val="333333"/>
                </a:solidFill>
                <a:effectLst/>
              </a:rPr>
              <a:t>Shaldzhyan</a:t>
            </a:r>
            <a:r>
              <a:rPr lang="en-US" sz="1200" b="0" i="0" u="none" strike="noStrike" dirty="0">
                <a:solidFill>
                  <a:srgbClr val="333333"/>
                </a:solidFill>
                <a:effectLst/>
              </a:rPr>
              <a:t>, M.A. </a:t>
            </a:r>
            <a:r>
              <a:rPr lang="en-US" sz="1200" b="0" i="0" u="none" strike="noStrike" dirty="0" err="1">
                <a:solidFill>
                  <a:srgbClr val="333333"/>
                </a:solidFill>
                <a:effectLst/>
              </a:rPr>
              <a:t>Egorova</a:t>
            </a:r>
            <a:r>
              <a:rPr lang="en-US" sz="1200" b="0" i="0" u="none" strike="noStrike" dirty="0">
                <a:solidFill>
                  <a:srgbClr val="333333"/>
                </a:solidFill>
                <a:effectLst/>
              </a:rPr>
              <a:t>, D.S. </a:t>
            </a:r>
            <a:r>
              <a:rPr lang="en-US" sz="1200" b="0" i="0" u="none" strike="noStrike" dirty="0" err="1">
                <a:solidFill>
                  <a:srgbClr val="333333"/>
                </a:solidFill>
                <a:effectLst/>
              </a:rPr>
              <a:t>Vinogradova</a:t>
            </a:r>
            <a:r>
              <a:rPr lang="en-US" sz="1200" b="0" i="0" u="none" strike="noStrike" dirty="0">
                <a:solidFill>
                  <a:srgbClr val="333333"/>
                </a:solidFill>
                <a:effectLst/>
              </a:rPr>
              <a:t>, A.L. </a:t>
            </a:r>
            <a:r>
              <a:rPr lang="en-US" sz="1200" b="0" i="0" u="none" strike="noStrike" dirty="0" err="1">
                <a:solidFill>
                  <a:srgbClr val="333333"/>
                </a:solidFill>
                <a:effectLst/>
              </a:rPr>
              <a:t>Konevega</a:t>
            </a:r>
            <a:r>
              <a:rPr lang="en-US" sz="1200" b="0" i="0" u="none" strike="noStrike" dirty="0">
                <a:solidFill>
                  <a:srgbClr val="333333"/>
                </a:solidFill>
                <a:effectLst/>
              </a:rPr>
              <a:t>, A.N. </a:t>
            </a:r>
            <a:r>
              <a:rPr lang="en-US" sz="1200" b="0" i="0" u="none" strike="noStrike" dirty="0" err="1">
                <a:solidFill>
                  <a:srgbClr val="333333"/>
                </a:solidFill>
                <a:effectLst/>
              </a:rPr>
              <a:t>Gorshkov</a:t>
            </a:r>
            <a:r>
              <a:rPr lang="en-US" sz="1200" b="0" i="0" u="none" strike="noStrike" dirty="0">
                <a:solidFill>
                  <a:srgbClr val="333333"/>
                </a:solidFill>
                <a:effectLst/>
              </a:rPr>
              <a:t>, E.S. Ramsay, A. </a:t>
            </a:r>
            <a:r>
              <a:rPr lang="en-US" sz="1200" b="0" i="0" u="none" strike="noStrike" dirty="0" err="1">
                <a:solidFill>
                  <a:srgbClr val="333333"/>
                </a:solidFill>
                <a:effectLst/>
              </a:rPr>
              <a:t>Radulescu</a:t>
            </a:r>
            <a:r>
              <a:rPr lang="en-US" sz="1200" b="0" i="0" u="none" strike="noStrike" dirty="0">
                <a:solidFill>
                  <a:srgbClr val="333333"/>
                </a:solidFill>
                <a:effectLst/>
              </a:rPr>
              <a:t>, M.V. </a:t>
            </a:r>
            <a:r>
              <a:rPr lang="en-US" sz="1200" b="0" i="0" u="none" strike="noStrike" dirty="0" err="1">
                <a:solidFill>
                  <a:srgbClr val="333333"/>
                </a:solidFill>
                <a:effectLst/>
              </a:rPr>
              <a:t>Sergeeva</a:t>
            </a:r>
            <a:r>
              <a:rPr lang="en-US" sz="1200" b="0" i="0" u="none" strike="noStrike" dirty="0">
                <a:solidFill>
                  <a:srgbClr val="333333"/>
                </a:solidFill>
                <a:effectLst/>
              </a:rPr>
              <a:t>, M.A. </a:t>
            </a:r>
            <a:r>
              <a:rPr lang="en-US" sz="1200" b="0" i="0" u="none" strike="noStrike" dirty="0" err="1">
                <a:solidFill>
                  <a:srgbClr val="333333"/>
                </a:solidFill>
                <a:effectLst/>
              </a:rPr>
              <a:t>Plotnikova</a:t>
            </a:r>
            <a:r>
              <a:rPr lang="en-US" sz="1200" b="0" i="0" u="none" strike="noStrike" dirty="0">
                <a:solidFill>
                  <a:srgbClr val="333333"/>
                </a:solidFill>
                <a:effectLst/>
              </a:rPr>
              <a:t>, A.B. </a:t>
            </a:r>
            <a:r>
              <a:rPr lang="en-US" sz="1200" b="0" i="0" u="none" strike="noStrike" dirty="0" err="1">
                <a:solidFill>
                  <a:srgbClr val="333333"/>
                </a:solidFill>
                <a:effectLst/>
              </a:rPr>
              <a:t>Komissarov</a:t>
            </a:r>
            <a:r>
              <a:rPr lang="en-US" sz="1200" b="0" i="0" u="none" strike="noStrike" dirty="0">
                <a:solidFill>
                  <a:srgbClr val="333333"/>
                </a:solidFill>
                <a:effectLst/>
              </a:rPr>
              <a:t>, A.S. </a:t>
            </a:r>
            <a:r>
              <a:rPr lang="en-US" sz="1200" b="0" i="0" u="none" strike="noStrike" dirty="0" err="1">
                <a:solidFill>
                  <a:srgbClr val="333333"/>
                </a:solidFill>
                <a:effectLst/>
              </a:rPr>
              <a:t>Taraskin</a:t>
            </a:r>
            <a:r>
              <a:rPr lang="en-US" sz="1200" b="0" i="0" u="none" strike="noStrike" dirty="0">
                <a:solidFill>
                  <a:srgbClr val="333333"/>
                </a:solidFill>
                <a:effectLst/>
              </a:rPr>
              <a:t>, K.I. Lebedev, </a:t>
            </a:r>
            <a:r>
              <a:rPr lang="en-US" sz="1200" b="0" i="0" u="none" strike="noStrike" dirty="0" err="1">
                <a:solidFill>
                  <a:srgbClr val="333333"/>
                </a:solidFill>
                <a:effectLst/>
              </a:rPr>
              <a:t>Yu.P</a:t>
            </a:r>
            <a:r>
              <a:rPr lang="en-US" sz="1200" b="0" i="0" u="none" strike="noStrike" dirty="0">
                <a:solidFill>
                  <a:srgbClr val="333333"/>
                </a:solidFill>
                <a:effectLst/>
              </a:rPr>
              <a:t>. </a:t>
            </a:r>
            <a:r>
              <a:rPr lang="en-US" sz="1200" b="0" i="0" u="none" strike="noStrike" dirty="0" err="1">
                <a:solidFill>
                  <a:srgbClr val="333333"/>
                </a:solidFill>
                <a:effectLst/>
              </a:rPr>
              <a:t>Garmay</a:t>
            </a:r>
            <a:r>
              <a:rPr lang="en-US" sz="1200" b="0" i="0" u="none" strike="noStrike" dirty="0">
                <a:solidFill>
                  <a:srgbClr val="333333"/>
                </a:solidFill>
                <a:effectLst/>
              </a:rPr>
              <a:t>, V.V. </a:t>
            </a:r>
            <a:r>
              <a:rPr lang="en-US" sz="1200" b="0" i="0" u="none" strike="noStrike" dirty="0" err="1">
                <a:solidFill>
                  <a:srgbClr val="333333"/>
                </a:solidFill>
                <a:effectLst/>
              </a:rPr>
              <a:t>Kuznetsov</a:t>
            </a:r>
            <a:r>
              <a:rPr lang="en-US" sz="1200" b="0" i="0" u="none" strike="noStrike" dirty="0">
                <a:solidFill>
                  <a:srgbClr val="333333"/>
                </a:solidFill>
                <a:effectLst/>
              </a:rPr>
              <a:t>, V.V. Isaev-Ivanov, A.V. </a:t>
            </a:r>
            <a:r>
              <a:rPr lang="en-US" sz="1200" b="0" i="0" u="none" strike="noStrike" dirty="0" err="1">
                <a:solidFill>
                  <a:srgbClr val="333333"/>
                </a:solidFill>
                <a:effectLst/>
              </a:rPr>
              <a:t>Vasin</a:t>
            </a:r>
            <a:r>
              <a:rPr lang="en-US" sz="1200" b="0" i="0" u="none" strike="noStrike" dirty="0">
                <a:solidFill>
                  <a:srgbClr val="333333"/>
                </a:solidFill>
                <a:effectLst/>
              </a:rPr>
              <a:t>, L.M. </a:t>
            </a:r>
            <a:r>
              <a:rPr lang="en-US" sz="1200" b="0" i="0" u="none" strike="noStrike" dirty="0" err="1">
                <a:solidFill>
                  <a:srgbClr val="333333"/>
                </a:solidFill>
                <a:effectLst/>
              </a:rPr>
              <a:t>Tsybalova</a:t>
            </a:r>
            <a:r>
              <a:rPr lang="en-US" sz="1200" b="0" i="0" u="none" strike="noStrike" dirty="0">
                <a:solidFill>
                  <a:srgbClr val="333333"/>
                </a:solidFill>
                <a:effectLst/>
              </a:rPr>
              <a:t> &amp; V.V. </a:t>
            </a:r>
            <a:r>
              <a:rPr lang="en-US" sz="1200" b="0" i="0" u="none" strike="noStrike" dirty="0" err="1">
                <a:solidFill>
                  <a:srgbClr val="333333"/>
                </a:solidFill>
                <a:effectLst/>
              </a:rPr>
              <a:t>Egorov</a:t>
            </a:r>
            <a:r>
              <a:rPr lang="en-US" sz="1200" b="0" i="0" u="none" strike="noStrike" dirty="0">
                <a:solidFill>
                  <a:srgbClr val="333333"/>
                </a:solidFill>
                <a:effectLst/>
              </a:rPr>
              <a:t> (2020) Cold and distant: structural features of the nucleoprotein complex of a cold-adapted influenza A virus strain, Journal of Biomolecular Structure and Dynamics, DOI: </a:t>
            </a:r>
            <a:r>
              <a:rPr lang="en-US" sz="1200" b="0" i="0" u="sng" strike="noStrike" dirty="0">
                <a:solidFill>
                  <a:srgbClr val="333333"/>
                </a:solidFill>
                <a:effectLst/>
                <a:hlinkClick r:id="rId2"/>
              </a:rPr>
              <a:t>10.1080/07391102.2020.1776636</a:t>
            </a:r>
            <a:endParaRPr lang="ru-RU" sz="1200" dirty="0"/>
          </a:p>
        </p:txBody>
      </p:sp>
      <p:pic>
        <p:nvPicPr>
          <p:cNvPr id="8" name="Рисунок 7">
            <a:extLst>
              <a:ext uri="{FF2B5EF4-FFF2-40B4-BE49-F238E27FC236}">
                <a16:creationId xmlns:a16="http://schemas.microsoft.com/office/drawing/2014/main" id="{6826A615-5255-AB43-9810-E94091A777C6}"/>
              </a:ext>
            </a:extLst>
          </p:cNvPr>
          <p:cNvPicPr>
            <a:picLocks noChangeAspect="1"/>
          </p:cNvPicPr>
          <p:nvPr/>
        </p:nvPicPr>
        <p:blipFill>
          <a:blip r:embed="rId3"/>
          <a:stretch>
            <a:fillRect/>
          </a:stretch>
        </p:blipFill>
        <p:spPr>
          <a:xfrm>
            <a:off x="609601" y="828221"/>
            <a:ext cx="4188178" cy="2206273"/>
          </a:xfrm>
          <a:prstGeom prst="rect">
            <a:avLst/>
          </a:prstGeom>
        </p:spPr>
      </p:pic>
      <p:sp>
        <p:nvSpPr>
          <p:cNvPr id="9" name="TextBox 8">
            <a:extLst>
              <a:ext uri="{FF2B5EF4-FFF2-40B4-BE49-F238E27FC236}">
                <a16:creationId xmlns:a16="http://schemas.microsoft.com/office/drawing/2014/main" id="{7F7CEEA9-6B75-984A-8E49-8B303BEB821B}"/>
              </a:ext>
            </a:extLst>
          </p:cNvPr>
          <p:cNvSpPr txBox="1"/>
          <p:nvPr/>
        </p:nvSpPr>
        <p:spPr>
          <a:xfrm>
            <a:off x="0" y="3061270"/>
            <a:ext cx="6344044" cy="369332"/>
          </a:xfrm>
          <a:prstGeom prst="rect">
            <a:avLst/>
          </a:prstGeom>
          <a:noFill/>
        </p:spPr>
        <p:txBody>
          <a:bodyPr wrap="none" rtlCol="0">
            <a:spAutoFit/>
          </a:bodyPr>
          <a:lstStyle/>
          <a:p>
            <a:r>
              <a:rPr lang="en-US" dirty="0"/>
              <a:t>Cryo-EM based structure. Residues 292 are designated as red balls</a:t>
            </a:r>
            <a:endParaRPr lang="ru-RU" dirty="0"/>
          </a:p>
        </p:txBody>
      </p:sp>
      <p:sp>
        <p:nvSpPr>
          <p:cNvPr id="10" name="TextBox 9">
            <a:extLst>
              <a:ext uri="{FF2B5EF4-FFF2-40B4-BE49-F238E27FC236}">
                <a16:creationId xmlns:a16="http://schemas.microsoft.com/office/drawing/2014/main" id="{95C78D92-BA8A-8044-BB24-CF7133F0509E}"/>
              </a:ext>
            </a:extLst>
          </p:cNvPr>
          <p:cNvSpPr txBox="1"/>
          <p:nvPr/>
        </p:nvSpPr>
        <p:spPr>
          <a:xfrm>
            <a:off x="5667022" y="710021"/>
            <a:ext cx="3274743" cy="369332"/>
          </a:xfrm>
          <a:prstGeom prst="rect">
            <a:avLst/>
          </a:prstGeom>
          <a:noFill/>
        </p:spPr>
        <p:txBody>
          <a:bodyPr wrap="none" rtlCol="0">
            <a:spAutoFit/>
          </a:bodyPr>
          <a:lstStyle/>
          <a:p>
            <a:r>
              <a:rPr lang="en-US" dirty="0"/>
              <a:t>MW – around 100*56 </a:t>
            </a:r>
            <a:r>
              <a:rPr lang="en-US" dirty="0" err="1"/>
              <a:t>kDa</a:t>
            </a:r>
            <a:r>
              <a:rPr lang="en-US" dirty="0"/>
              <a:t> + RNA</a:t>
            </a:r>
            <a:endParaRPr lang="ru-RU" dirty="0"/>
          </a:p>
        </p:txBody>
      </p:sp>
      <p:sp>
        <p:nvSpPr>
          <p:cNvPr id="11" name="TextBox 10">
            <a:extLst>
              <a:ext uri="{FF2B5EF4-FFF2-40B4-BE49-F238E27FC236}">
                <a16:creationId xmlns:a16="http://schemas.microsoft.com/office/drawing/2014/main" id="{CBCE520F-487C-CB41-97F5-F50D701232F0}"/>
              </a:ext>
            </a:extLst>
          </p:cNvPr>
          <p:cNvSpPr txBox="1"/>
          <p:nvPr/>
        </p:nvSpPr>
        <p:spPr>
          <a:xfrm>
            <a:off x="5802489" y="1079353"/>
            <a:ext cx="3388556" cy="646331"/>
          </a:xfrm>
          <a:prstGeom prst="rect">
            <a:avLst/>
          </a:prstGeom>
          <a:noFill/>
        </p:spPr>
        <p:txBody>
          <a:bodyPr wrap="none" rtlCol="0">
            <a:spAutoFit/>
          </a:bodyPr>
          <a:lstStyle/>
          <a:p>
            <a:r>
              <a:rPr lang="en-US" dirty="0"/>
              <a:t>MD simulations: 24*56 </a:t>
            </a:r>
            <a:r>
              <a:rPr lang="en-US" dirty="0" err="1"/>
              <a:t>kDa</a:t>
            </a:r>
            <a:r>
              <a:rPr lang="en-US" dirty="0"/>
              <a:t> + RNA</a:t>
            </a:r>
          </a:p>
          <a:p>
            <a:r>
              <a:rPr lang="en-US" dirty="0"/>
              <a:t>around 2 months @ </a:t>
            </a:r>
            <a:r>
              <a:rPr lang="en-US" dirty="0" err="1"/>
              <a:t>SPbPU</a:t>
            </a:r>
            <a:endParaRPr lang="ru-RU" dirty="0"/>
          </a:p>
        </p:txBody>
      </p:sp>
      <p:pic>
        <p:nvPicPr>
          <p:cNvPr id="12" name="Picture 10" descr="Санкт-Петербургский политехнический университет Петра Великого - Высшее  образование в России">
            <a:extLst>
              <a:ext uri="{FF2B5EF4-FFF2-40B4-BE49-F238E27FC236}">
                <a16:creationId xmlns:a16="http://schemas.microsoft.com/office/drawing/2014/main" id="{B408C075-BE27-F847-95AE-0DE3BF4C3F8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91958" y="1906354"/>
            <a:ext cx="2217509" cy="650327"/>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67CB0D91-7DAA-8744-8F2B-67A4028E585C}"/>
              </a:ext>
            </a:extLst>
          </p:cNvPr>
          <p:cNvSpPr txBox="1"/>
          <p:nvPr/>
        </p:nvSpPr>
        <p:spPr>
          <a:xfrm>
            <a:off x="8489245" y="1910350"/>
            <a:ext cx="2188420" cy="646331"/>
          </a:xfrm>
          <a:prstGeom prst="rect">
            <a:avLst/>
          </a:prstGeom>
          <a:noFill/>
        </p:spPr>
        <p:txBody>
          <a:bodyPr wrap="none" rtlCol="0">
            <a:spAutoFit/>
          </a:bodyPr>
          <a:lstStyle/>
          <a:p>
            <a:r>
              <a:rPr lang="en-US" dirty="0"/>
              <a:t>WT      NP  299K 312K</a:t>
            </a:r>
          </a:p>
          <a:p>
            <a:r>
              <a:rPr lang="en-US" dirty="0"/>
              <a:t>E292G NP 299K 312K</a:t>
            </a:r>
            <a:endParaRPr lang="ru-RU" dirty="0"/>
          </a:p>
        </p:txBody>
      </p:sp>
      <p:pic>
        <p:nvPicPr>
          <p:cNvPr id="14" name="Рисунок 13">
            <a:extLst>
              <a:ext uri="{FF2B5EF4-FFF2-40B4-BE49-F238E27FC236}">
                <a16:creationId xmlns:a16="http://schemas.microsoft.com/office/drawing/2014/main" id="{C0D0B7A4-8ED0-9E4E-8E93-F9B801D20443}"/>
              </a:ext>
            </a:extLst>
          </p:cNvPr>
          <p:cNvPicPr>
            <a:picLocks noChangeAspect="1"/>
          </p:cNvPicPr>
          <p:nvPr/>
        </p:nvPicPr>
        <p:blipFill>
          <a:blip r:embed="rId5"/>
          <a:stretch>
            <a:fillRect/>
          </a:stretch>
        </p:blipFill>
        <p:spPr>
          <a:xfrm>
            <a:off x="1230136" y="3333110"/>
            <a:ext cx="2789062" cy="3111500"/>
          </a:xfrm>
          <a:prstGeom prst="rect">
            <a:avLst/>
          </a:prstGeom>
        </p:spPr>
      </p:pic>
      <p:sp>
        <p:nvSpPr>
          <p:cNvPr id="15" name="TextBox 14">
            <a:extLst>
              <a:ext uri="{FF2B5EF4-FFF2-40B4-BE49-F238E27FC236}">
                <a16:creationId xmlns:a16="http://schemas.microsoft.com/office/drawing/2014/main" id="{95FA0BE7-A4E9-DD49-BC63-59D54663005C}"/>
              </a:ext>
            </a:extLst>
          </p:cNvPr>
          <p:cNvSpPr txBox="1"/>
          <p:nvPr/>
        </p:nvSpPr>
        <p:spPr>
          <a:xfrm>
            <a:off x="146756" y="6218325"/>
            <a:ext cx="8474628" cy="369332"/>
          </a:xfrm>
          <a:prstGeom prst="rect">
            <a:avLst/>
          </a:prstGeom>
          <a:noFill/>
        </p:spPr>
        <p:txBody>
          <a:bodyPr wrap="none" rtlCol="0">
            <a:spAutoFit/>
          </a:bodyPr>
          <a:lstStyle/>
          <a:p>
            <a:r>
              <a:rPr lang="en-US" dirty="0"/>
              <a:t>Changing distances: E292G @299K had the opened structure like Wild type @312K [9].   </a:t>
            </a:r>
            <a:endParaRPr lang="ru-RU" dirty="0"/>
          </a:p>
        </p:txBody>
      </p:sp>
      <p:pic>
        <p:nvPicPr>
          <p:cNvPr id="18" name="Picture 8" descr="НИИ гриппа им. А.А. Смородинцева | Институт биомедицинских систем и  биотехнологий">
            <a:extLst>
              <a:ext uri="{FF2B5EF4-FFF2-40B4-BE49-F238E27FC236}">
                <a16:creationId xmlns:a16="http://schemas.microsoft.com/office/drawing/2014/main" id="{36B3E1F3-95CC-2D4B-8964-F6A0FB8DDA3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37681" y="248356"/>
            <a:ext cx="1969171" cy="13175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7276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id="{D4933365-005C-AE4F-9A2C-5441A07C4DED}"/>
              </a:ext>
            </a:extLst>
          </p:cNvPr>
          <p:cNvPicPr>
            <a:picLocks noChangeAspect="1"/>
          </p:cNvPicPr>
          <p:nvPr/>
        </p:nvPicPr>
        <p:blipFill>
          <a:blip r:embed="rId2"/>
          <a:stretch>
            <a:fillRect/>
          </a:stretch>
        </p:blipFill>
        <p:spPr>
          <a:xfrm>
            <a:off x="353262" y="1066200"/>
            <a:ext cx="6176542" cy="3055206"/>
          </a:xfrm>
          <a:prstGeom prst="rect">
            <a:avLst/>
          </a:prstGeom>
        </p:spPr>
      </p:pic>
      <p:sp>
        <p:nvSpPr>
          <p:cNvPr id="10" name="TextBox 9">
            <a:extLst>
              <a:ext uri="{FF2B5EF4-FFF2-40B4-BE49-F238E27FC236}">
                <a16:creationId xmlns:a16="http://schemas.microsoft.com/office/drawing/2014/main" id="{5FD1900C-5744-AC48-81D2-49B4F88FD145}"/>
              </a:ext>
            </a:extLst>
          </p:cNvPr>
          <p:cNvSpPr txBox="1"/>
          <p:nvPr/>
        </p:nvSpPr>
        <p:spPr>
          <a:xfrm>
            <a:off x="835378" y="428978"/>
            <a:ext cx="1363900" cy="461665"/>
          </a:xfrm>
          <a:prstGeom prst="rect">
            <a:avLst/>
          </a:prstGeom>
          <a:noFill/>
        </p:spPr>
        <p:txBody>
          <a:bodyPr wrap="none" rtlCol="0">
            <a:spAutoFit/>
          </a:bodyPr>
          <a:lstStyle/>
          <a:p>
            <a:r>
              <a:rPr lang="en-US" sz="2400" b="1" dirty="0"/>
              <a:t>NP SANS </a:t>
            </a:r>
            <a:endParaRPr lang="ru-RU" sz="2400" b="1" dirty="0"/>
          </a:p>
        </p:txBody>
      </p:sp>
      <p:pic>
        <p:nvPicPr>
          <p:cNvPr id="3074" name="Picture 2" descr="Collaboration / ICND">
            <a:extLst>
              <a:ext uri="{FF2B5EF4-FFF2-40B4-BE49-F238E27FC236}">
                <a16:creationId xmlns:a16="http://schemas.microsoft.com/office/drawing/2014/main" id="{E0C41266-15D3-5642-83FE-A8C93F3057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6445" y="219464"/>
            <a:ext cx="3656894" cy="727017"/>
          </a:xfrm>
          <a:prstGeom prst="rect">
            <a:avLst/>
          </a:prstGeom>
          <a:noFill/>
          <a:extLst>
            <a:ext uri="{909E8E84-426E-40DD-AFC4-6F175D3DCCD1}">
              <a14:hiddenFill xmlns:a14="http://schemas.microsoft.com/office/drawing/2010/main">
                <a:solidFill>
                  <a:srgbClr val="FFFFFF"/>
                </a:solidFill>
              </a14:hiddenFill>
            </a:ext>
          </a:extLst>
        </p:spPr>
      </p:pic>
      <p:sp>
        <p:nvSpPr>
          <p:cNvPr id="13" name="Прямоугольник 12">
            <a:extLst>
              <a:ext uri="{FF2B5EF4-FFF2-40B4-BE49-F238E27FC236}">
                <a16:creationId xmlns:a16="http://schemas.microsoft.com/office/drawing/2014/main" id="{07FC1297-4F0A-4C46-B0ED-7B31ECCA5D56}"/>
              </a:ext>
            </a:extLst>
          </p:cNvPr>
          <p:cNvSpPr/>
          <p:nvPr/>
        </p:nvSpPr>
        <p:spPr>
          <a:xfrm>
            <a:off x="578073" y="4203526"/>
            <a:ext cx="6096000" cy="1384995"/>
          </a:xfrm>
          <a:prstGeom prst="rect">
            <a:avLst/>
          </a:prstGeom>
        </p:spPr>
        <p:txBody>
          <a:bodyPr>
            <a:spAutoFit/>
          </a:bodyPr>
          <a:lstStyle/>
          <a:p>
            <a:r>
              <a:rPr lang="en-US" sz="1200" b="1" dirty="0">
                <a:latin typeface="Arial" panose="020B0604020202020204" pitchFamily="34" charset="0"/>
              </a:rPr>
              <a:t>Small angle neutron scattering of wild-type (</a:t>
            </a:r>
            <a:r>
              <a:rPr lang="en-US" sz="1200" b="1" dirty="0" err="1">
                <a:latin typeface="Arial" panose="020B0604020202020204" pitchFamily="34" charset="0"/>
              </a:rPr>
              <a:t>wt</a:t>
            </a:r>
            <a:r>
              <a:rPr lang="en-US" sz="1200" b="1" dirty="0">
                <a:latin typeface="Arial" panose="020B0604020202020204" pitchFamily="34" charset="0"/>
              </a:rPr>
              <a:t>) and E292G mutant (mt) RNP solutions at 15</a:t>
            </a:r>
            <a:r>
              <a:rPr lang="en-US" sz="1200" b="1" dirty="0">
                <a:effectLst/>
                <a:latin typeface="Arial" panose="020B0604020202020204" pitchFamily="34" charset="0"/>
              </a:rPr>
              <a:t>o</a:t>
            </a:r>
            <a:r>
              <a:rPr lang="en-US" sz="1200" b="1" dirty="0">
                <a:latin typeface="Arial" panose="020B0604020202020204" pitchFamily="34" charset="0"/>
              </a:rPr>
              <a:t>C, 32</a:t>
            </a:r>
            <a:r>
              <a:rPr lang="en-US" sz="1200" b="1" dirty="0">
                <a:effectLst/>
                <a:latin typeface="Arial" panose="020B0604020202020204" pitchFamily="34" charset="0"/>
              </a:rPr>
              <a:t>o</a:t>
            </a:r>
            <a:r>
              <a:rPr lang="en-US" sz="1200" b="1" dirty="0">
                <a:latin typeface="Arial" panose="020B0604020202020204" pitchFamily="34" charset="0"/>
              </a:rPr>
              <a:t>C, and 37</a:t>
            </a:r>
            <a:r>
              <a:rPr lang="en-US" sz="1200" b="1" dirty="0">
                <a:effectLst/>
                <a:latin typeface="Arial" panose="020B0604020202020204" pitchFamily="34" charset="0"/>
              </a:rPr>
              <a:t>o</a:t>
            </a:r>
            <a:r>
              <a:rPr lang="en-US" sz="1200" b="1" dirty="0">
                <a:latin typeface="Arial" panose="020B0604020202020204" pitchFamily="34" charset="0"/>
              </a:rPr>
              <a:t>C</a:t>
            </a:r>
            <a:r>
              <a:rPr lang="en-US" sz="1200" dirty="0">
                <a:latin typeface="ArialMT"/>
              </a:rPr>
              <a:t>. (a) Representation in double logarithmic scale </a:t>
            </a:r>
            <a:r>
              <a:rPr lang="en-US" sz="1200" i="1" dirty="0">
                <a:latin typeface="Arial" panose="020B0604020202020204" pitchFamily="34" charset="0"/>
              </a:rPr>
              <a:t>I </a:t>
            </a:r>
            <a:r>
              <a:rPr lang="en-US" sz="1200" dirty="0">
                <a:latin typeface="ArialMT"/>
              </a:rPr>
              <a:t>vs </a:t>
            </a:r>
            <a:r>
              <a:rPr lang="en-US" sz="1200" i="1" dirty="0">
                <a:latin typeface="Arial" panose="020B0604020202020204" pitchFamily="34" charset="0"/>
              </a:rPr>
              <a:t>q</a:t>
            </a:r>
            <a:r>
              <a:rPr lang="en-US" sz="1200" dirty="0">
                <a:latin typeface="ArialMT"/>
              </a:rPr>
              <a:t>, where </a:t>
            </a:r>
            <a:r>
              <a:rPr lang="en-US" sz="1200" i="1" dirty="0">
                <a:latin typeface="Arial" panose="020B0604020202020204" pitchFamily="34" charset="0"/>
              </a:rPr>
              <a:t>I </a:t>
            </a:r>
            <a:r>
              <a:rPr lang="en-US" sz="1200" dirty="0">
                <a:latin typeface="ArialMT"/>
              </a:rPr>
              <a:t>– scattering intensity, </a:t>
            </a:r>
            <a:r>
              <a:rPr lang="en-US" sz="1200" i="1" dirty="0">
                <a:latin typeface="Arial" panose="020B0604020202020204" pitchFamily="34" charset="0"/>
              </a:rPr>
              <a:t>q </a:t>
            </a:r>
            <a:r>
              <a:rPr lang="en-US" sz="1200" dirty="0">
                <a:latin typeface="ArialMT"/>
              </a:rPr>
              <a:t>– magnitude of the momentum transfer; inset – Guinier coordinates (</a:t>
            </a:r>
            <a:r>
              <a:rPr lang="en-US" sz="1200" i="1" dirty="0" err="1">
                <a:latin typeface="Arial" panose="020B0604020202020204" pitchFamily="34" charset="0"/>
              </a:rPr>
              <a:t>Iq</a:t>
            </a:r>
            <a:r>
              <a:rPr lang="en-US" sz="1200" i="1" dirty="0">
                <a:latin typeface="Arial" panose="020B0604020202020204" pitchFamily="34" charset="0"/>
              </a:rPr>
              <a:t> </a:t>
            </a:r>
            <a:r>
              <a:rPr lang="en-US" sz="1200" dirty="0">
                <a:latin typeface="ArialMT"/>
              </a:rPr>
              <a:t>vs </a:t>
            </a:r>
            <a:r>
              <a:rPr lang="en-US" sz="1200" i="1" dirty="0">
                <a:latin typeface="Arial" panose="020B0604020202020204" pitchFamily="34" charset="0"/>
              </a:rPr>
              <a:t>q</a:t>
            </a:r>
            <a:r>
              <a:rPr lang="en-US" sz="1200" i="1" dirty="0">
                <a:effectLst/>
                <a:latin typeface="Arial" panose="020B0604020202020204" pitchFamily="34" charset="0"/>
              </a:rPr>
              <a:t>2</a:t>
            </a:r>
            <a:r>
              <a:rPr lang="en-US" sz="1200" dirty="0">
                <a:latin typeface="ArialMT"/>
              </a:rPr>
              <a:t>). The data for </a:t>
            </a:r>
            <a:r>
              <a:rPr lang="en-US" sz="1200" i="1" dirty="0">
                <a:latin typeface="Arial" panose="020B0604020202020204" pitchFamily="34" charset="0"/>
              </a:rPr>
              <a:t>I </a:t>
            </a:r>
            <a:r>
              <a:rPr lang="en-US" sz="1200" dirty="0">
                <a:latin typeface="ArialMT"/>
              </a:rPr>
              <a:t>vs </a:t>
            </a:r>
            <a:r>
              <a:rPr lang="en-US" sz="1200" i="1" dirty="0">
                <a:latin typeface="Arial" panose="020B0604020202020204" pitchFamily="34" charset="0"/>
              </a:rPr>
              <a:t>q </a:t>
            </a:r>
            <a:r>
              <a:rPr lang="en-US" sz="1200" dirty="0">
                <a:latin typeface="ArialMT"/>
              </a:rPr>
              <a:t>plot were multiplied by 2 (x2), 4 (x4) </a:t>
            </a:r>
            <a:r>
              <a:rPr lang="en-US" sz="1200" dirty="0" err="1">
                <a:latin typeface="ArialMT"/>
              </a:rPr>
              <a:t>etc</a:t>
            </a:r>
            <a:r>
              <a:rPr lang="en-US" sz="1200" dirty="0">
                <a:latin typeface="ArialMT"/>
              </a:rPr>
              <a:t> for better representation. (b) Distance distribution function </a:t>
            </a:r>
            <a:r>
              <a:rPr lang="en-US" sz="1200" i="1" dirty="0">
                <a:latin typeface="Arial" panose="020B0604020202020204" pitchFamily="34" charset="0"/>
              </a:rPr>
              <a:t>P(R)</a:t>
            </a:r>
            <a:r>
              <a:rPr lang="en-US" sz="1200" dirty="0">
                <a:latin typeface="ArialMT"/>
              </a:rPr>
              <a:t>, calculated for SANS spectra of wild- type RNP and E292G mutant; dash lines mark </a:t>
            </a:r>
            <a:r>
              <a:rPr lang="en-US" sz="1200" i="1" dirty="0">
                <a:latin typeface="Arial" panose="020B0604020202020204" pitchFamily="34" charset="0"/>
              </a:rPr>
              <a:t>R </a:t>
            </a:r>
            <a:r>
              <a:rPr lang="en-US" sz="1200" dirty="0">
                <a:latin typeface="ArialMT"/>
              </a:rPr>
              <a:t>= 50 and 150 Å. The zero of </a:t>
            </a:r>
            <a:r>
              <a:rPr lang="en-US" sz="1200" dirty="0" err="1">
                <a:latin typeface="ArialMT"/>
              </a:rPr>
              <a:t>wt</a:t>
            </a:r>
            <a:r>
              <a:rPr lang="en-US" sz="1200" dirty="0">
                <a:latin typeface="ArialMT"/>
              </a:rPr>
              <a:t> P(R) plots were moved up to 0.0005 for better representation [9]. </a:t>
            </a:r>
            <a:endParaRPr lang="en-US" sz="1200" dirty="0"/>
          </a:p>
        </p:txBody>
      </p:sp>
      <p:sp>
        <p:nvSpPr>
          <p:cNvPr id="12" name="TextBox 11">
            <a:extLst>
              <a:ext uri="{FF2B5EF4-FFF2-40B4-BE49-F238E27FC236}">
                <a16:creationId xmlns:a16="http://schemas.microsoft.com/office/drawing/2014/main" id="{7980D2EB-440F-734B-AAAC-08BE8131D970}"/>
              </a:ext>
            </a:extLst>
          </p:cNvPr>
          <p:cNvSpPr txBox="1"/>
          <p:nvPr/>
        </p:nvSpPr>
        <p:spPr>
          <a:xfrm>
            <a:off x="7452360" y="352139"/>
            <a:ext cx="1377300" cy="461665"/>
          </a:xfrm>
          <a:prstGeom prst="rect">
            <a:avLst/>
          </a:prstGeom>
          <a:noFill/>
        </p:spPr>
        <p:txBody>
          <a:bodyPr wrap="none" rtlCol="0">
            <a:spAutoFit/>
          </a:bodyPr>
          <a:lstStyle/>
          <a:p>
            <a:r>
              <a:rPr lang="en-US" sz="2400" b="1" dirty="0"/>
              <a:t>In Details</a:t>
            </a:r>
            <a:endParaRPr lang="ru-RU" sz="2400" b="1" dirty="0"/>
          </a:p>
        </p:txBody>
      </p:sp>
      <p:pic>
        <p:nvPicPr>
          <p:cNvPr id="14" name="Рисунок 13">
            <a:extLst>
              <a:ext uri="{FF2B5EF4-FFF2-40B4-BE49-F238E27FC236}">
                <a16:creationId xmlns:a16="http://schemas.microsoft.com/office/drawing/2014/main" id="{5338200F-6269-374A-B476-787E919C4757}"/>
              </a:ext>
            </a:extLst>
          </p:cNvPr>
          <p:cNvPicPr>
            <a:picLocks noChangeAspect="1"/>
          </p:cNvPicPr>
          <p:nvPr/>
        </p:nvPicPr>
        <p:blipFill>
          <a:blip r:embed="rId4"/>
          <a:stretch>
            <a:fillRect/>
          </a:stretch>
        </p:blipFill>
        <p:spPr>
          <a:xfrm>
            <a:off x="9009488" y="316021"/>
            <a:ext cx="2829250" cy="1850271"/>
          </a:xfrm>
          <a:prstGeom prst="rect">
            <a:avLst/>
          </a:prstGeom>
        </p:spPr>
      </p:pic>
      <p:sp>
        <p:nvSpPr>
          <p:cNvPr id="15" name="TextBox 14">
            <a:extLst>
              <a:ext uri="{FF2B5EF4-FFF2-40B4-BE49-F238E27FC236}">
                <a16:creationId xmlns:a16="http://schemas.microsoft.com/office/drawing/2014/main" id="{A533D842-E974-FA4F-955B-961849A60375}"/>
              </a:ext>
            </a:extLst>
          </p:cNvPr>
          <p:cNvSpPr txBox="1"/>
          <p:nvPr/>
        </p:nvSpPr>
        <p:spPr>
          <a:xfrm>
            <a:off x="8443257" y="2115551"/>
            <a:ext cx="3395481" cy="307777"/>
          </a:xfrm>
          <a:prstGeom prst="rect">
            <a:avLst/>
          </a:prstGeom>
          <a:noFill/>
        </p:spPr>
        <p:txBody>
          <a:bodyPr wrap="none" rtlCol="0">
            <a:spAutoFit/>
          </a:bodyPr>
          <a:lstStyle/>
          <a:p>
            <a:r>
              <a:rPr lang="en-US" sz="1400" dirty="0"/>
              <a:t>Two residues #292 from different NP helixes</a:t>
            </a:r>
            <a:endParaRPr lang="ru-RU" sz="1400" dirty="0"/>
          </a:p>
        </p:txBody>
      </p:sp>
      <p:pic>
        <p:nvPicPr>
          <p:cNvPr id="16" name="Рисунок 15">
            <a:extLst>
              <a:ext uri="{FF2B5EF4-FFF2-40B4-BE49-F238E27FC236}">
                <a16:creationId xmlns:a16="http://schemas.microsoft.com/office/drawing/2014/main" id="{C427D00D-1DDA-5448-B87B-CFF624430596}"/>
              </a:ext>
            </a:extLst>
          </p:cNvPr>
          <p:cNvPicPr>
            <a:picLocks noChangeAspect="1"/>
          </p:cNvPicPr>
          <p:nvPr/>
        </p:nvPicPr>
        <p:blipFill>
          <a:blip r:embed="rId5"/>
          <a:stretch>
            <a:fillRect/>
          </a:stretch>
        </p:blipFill>
        <p:spPr>
          <a:xfrm>
            <a:off x="7021089" y="2434268"/>
            <a:ext cx="4804035" cy="812674"/>
          </a:xfrm>
          <a:prstGeom prst="rect">
            <a:avLst/>
          </a:prstGeom>
        </p:spPr>
      </p:pic>
      <p:sp>
        <p:nvSpPr>
          <p:cNvPr id="17" name="TextBox 16">
            <a:extLst>
              <a:ext uri="{FF2B5EF4-FFF2-40B4-BE49-F238E27FC236}">
                <a16:creationId xmlns:a16="http://schemas.microsoft.com/office/drawing/2014/main" id="{FCF0B517-3B02-7B45-871C-131A01A1AD57}"/>
              </a:ext>
            </a:extLst>
          </p:cNvPr>
          <p:cNvSpPr txBox="1"/>
          <p:nvPr/>
        </p:nvSpPr>
        <p:spPr>
          <a:xfrm>
            <a:off x="7350501" y="3154432"/>
            <a:ext cx="3063659" cy="461665"/>
          </a:xfrm>
          <a:prstGeom prst="rect">
            <a:avLst/>
          </a:prstGeom>
          <a:noFill/>
        </p:spPr>
        <p:txBody>
          <a:bodyPr wrap="none" rtlCol="0">
            <a:spAutoFit/>
          </a:bodyPr>
          <a:lstStyle/>
          <a:p>
            <a:r>
              <a:rPr lang="en-US" sz="1200" dirty="0"/>
              <a:t>Interaction analysis of WT and E292G peptide </a:t>
            </a:r>
          </a:p>
          <a:p>
            <a:r>
              <a:rPr lang="en-US" sz="1200" dirty="0"/>
              <a:t>analogues with WT NP by SPR</a:t>
            </a:r>
            <a:endParaRPr lang="ru-RU" sz="1200" dirty="0"/>
          </a:p>
        </p:txBody>
      </p:sp>
      <p:sp>
        <p:nvSpPr>
          <p:cNvPr id="18" name="TextBox 17">
            <a:extLst>
              <a:ext uri="{FF2B5EF4-FFF2-40B4-BE49-F238E27FC236}">
                <a16:creationId xmlns:a16="http://schemas.microsoft.com/office/drawing/2014/main" id="{C93C052F-3959-BD47-B271-A669049B3E5A}"/>
              </a:ext>
            </a:extLst>
          </p:cNvPr>
          <p:cNvSpPr txBox="1"/>
          <p:nvPr/>
        </p:nvSpPr>
        <p:spPr>
          <a:xfrm>
            <a:off x="7365798" y="1241156"/>
            <a:ext cx="1550424" cy="369332"/>
          </a:xfrm>
          <a:prstGeom prst="rect">
            <a:avLst/>
          </a:prstGeom>
          <a:solidFill>
            <a:srgbClr val="92D050"/>
          </a:solidFill>
        </p:spPr>
        <p:txBody>
          <a:bodyPr wrap="none" rtlCol="0">
            <a:spAutoFit/>
          </a:bodyPr>
          <a:lstStyle/>
          <a:p>
            <a:r>
              <a:rPr lang="en-US" dirty="0"/>
              <a:t>Peptide model</a:t>
            </a:r>
            <a:endParaRPr lang="ru-RU" dirty="0"/>
          </a:p>
        </p:txBody>
      </p:sp>
      <p:pic>
        <p:nvPicPr>
          <p:cNvPr id="19" name="Рисунок 18">
            <a:extLst>
              <a:ext uri="{FF2B5EF4-FFF2-40B4-BE49-F238E27FC236}">
                <a16:creationId xmlns:a16="http://schemas.microsoft.com/office/drawing/2014/main" id="{E8613DB1-6690-9B4F-8F5B-3C35BFF1C438}"/>
              </a:ext>
            </a:extLst>
          </p:cNvPr>
          <p:cNvPicPr>
            <a:picLocks noChangeAspect="1"/>
          </p:cNvPicPr>
          <p:nvPr/>
        </p:nvPicPr>
        <p:blipFill>
          <a:blip r:embed="rId6"/>
          <a:stretch>
            <a:fillRect/>
          </a:stretch>
        </p:blipFill>
        <p:spPr>
          <a:xfrm>
            <a:off x="6859216" y="3795393"/>
            <a:ext cx="4638404" cy="2438646"/>
          </a:xfrm>
          <a:prstGeom prst="rect">
            <a:avLst/>
          </a:prstGeom>
        </p:spPr>
      </p:pic>
      <p:sp>
        <p:nvSpPr>
          <p:cNvPr id="22" name="Прямоугольник 21">
            <a:extLst>
              <a:ext uri="{FF2B5EF4-FFF2-40B4-BE49-F238E27FC236}">
                <a16:creationId xmlns:a16="http://schemas.microsoft.com/office/drawing/2014/main" id="{162C2128-AAA8-2C45-9610-E52A46EC3C12}"/>
              </a:ext>
            </a:extLst>
          </p:cNvPr>
          <p:cNvSpPr/>
          <p:nvPr/>
        </p:nvSpPr>
        <p:spPr>
          <a:xfrm>
            <a:off x="6135525" y="6119956"/>
            <a:ext cx="6096000" cy="646331"/>
          </a:xfrm>
          <a:prstGeom prst="rect">
            <a:avLst/>
          </a:prstGeom>
        </p:spPr>
        <p:txBody>
          <a:bodyPr>
            <a:spAutoFit/>
          </a:bodyPr>
          <a:lstStyle/>
          <a:p>
            <a:r>
              <a:rPr lang="en-US" sz="1200" dirty="0"/>
              <a:t>Differential scanning fluorimetry (DSF): (a) intrinsic fluorescence (350/330 nm ratio) of tryptophan as a function of temperature in samples containing wild-type (</a:t>
            </a:r>
            <a:r>
              <a:rPr lang="en-US" sz="1200" dirty="0" err="1"/>
              <a:t>wt</a:t>
            </a:r>
            <a:r>
              <a:rPr lang="en-US" sz="1200" dirty="0"/>
              <a:t>) or E292G mutant (mt) RNP; (b) first derivative of (a). </a:t>
            </a:r>
          </a:p>
        </p:txBody>
      </p:sp>
      <p:sp>
        <p:nvSpPr>
          <p:cNvPr id="23" name="TextBox 22">
            <a:extLst>
              <a:ext uri="{FF2B5EF4-FFF2-40B4-BE49-F238E27FC236}">
                <a16:creationId xmlns:a16="http://schemas.microsoft.com/office/drawing/2014/main" id="{4B219976-644D-C241-ABA0-34798EEE589B}"/>
              </a:ext>
            </a:extLst>
          </p:cNvPr>
          <p:cNvSpPr txBox="1"/>
          <p:nvPr/>
        </p:nvSpPr>
        <p:spPr>
          <a:xfrm>
            <a:off x="685800" y="5772150"/>
            <a:ext cx="5359159" cy="646331"/>
          </a:xfrm>
          <a:prstGeom prst="rect">
            <a:avLst/>
          </a:prstGeom>
          <a:solidFill>
            <a:srgbClr val="92D050"/>
          </a:solidFill>
        </p:spPr>
        <p:txBody>
          <a:bodyPr wrap="none" rtlCol="0">
            <a:spAutoFit/>
          </a:bodyPr>
          <a:lstStyle/>
          <a:p>
            <a:r>
              <a:rPr lang="en-US" dirty="0"/>
              <a:t>Temperature-dependent NP  structure changes depend</a:t>
            </a:r>
          </a:p>
          <a:p>
            <a:r>
              <a:rPr lang="en-US" dirty="0"/>
              <a:t>on interchain interaction interface </a:t>
            </a:r>
          </a:p>
        </p:txBody>
      </p:sp>
    </p:spTree>
    <p:extLst>
      <p:ext uri="{BB962C8B-B14F-4D97-AF65-F5344CB8AC3E}">
        <p14:creationId xmlns:p14="http://schemas.microsoft.com/office/powerpoint/2010/main" val="21546471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6DA7E0AE-8394-A64B-BFFB-380C53783278}"/>
              </a:ext>
            </a:extLst>
          </p:cNvPr>
          <p:cNvSpPr/>
          <p:nvPr/>
        </p:nvSpPr>
        <p:spPr>
          <a:xfrm>
            <a:off x="3048000" y="2274838"/>
            <a:ext cx="6096000" cy="2308324"/>
          </a:xfrm>
          <a:prstGeom prst="rect">
            <a:avLst/>
          </a:prstGeom>
        </p:spPr>
        <p:txBody>
          <a:bodyPr>
            <a:spAutoFit/>
          </a:bodyPr>
          <a:lstStyle/>
          <a:p>
            <a:r>
              <a:rPr lang="en-US" dirty="0">
                <a:latin typeface="Times New Roman" panose="02020603050405020304" pitchFamily="18" charset="0"/>
                <a:cs typeface="Times New Roman" panose="02020603050405020304" pitchFamily="18" charset="0"/>
              </a:rPr>
              <a:t>- One amino acid substitution in the influenza A virus NP protein (E292G)  can lead to global change in</a:t>
            </a:r>
          </a:p>
          <a:p>
            <a:r>
              <a:rPr lang="en-US" dirty="0">
                <a:latin typeface="Times New Roman" panose="02020603050405020304" pitchFamily="18" charset="0"/>
                <a:cs typeface="Times New Roman" panose="02020603050405020304" pitchFamily="18" charset="0"/>
              </a:rPr>
              <a:t>protein conformational mobility </a:t>
            </a:r>
          </a:p>
          <a:p>
            <a:r>
              <a:rPr lang="en-US" dirty="0">
                <a:latin typeface="Times New Roman" panose="02020603050405020304" pitchFamily="18" charset="0"/>
                <a:cs typeface="Times New Roman" panose="02020603050405020304" pitchFamily="18" charset="0"/>
              </a:rPr>
              <a:t>- Such a substitution leads to influenza cold-adaptivity, which is essential for development of cold-adapted strains for live attenuated vaccines</a:t>
            </a:r>
          </a:p>
          <a:p>
            <a:r>
              <a:rPr lang="en-US" dirty="0">
                <a:latin typeface="Times New Roman" panose="02020603050405020304" pitchFamily="18" charset="0"/>
                <a:cs typeface="Times New Roman" panose="02020603050405020304" pitchFamily="18" charset="0"/>
              </a:rPr>
              <a:t>- Conformational mobility can be predicted (!) by molecular dynamics simulation and demonstrated by SANS</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722977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2A3C5775-33CE-9D42-99C6-C96971A152CA}"/>
              </a:ext>
            </a:extLst>
          </p:cNvPr>
          <p:cNvSpPr/>
          <p:nvPr/>
        </p:nvSpPr>
        <p:spPr>
          <a:xfrm>
            <a:off x="182880" y="640080"/>
            <a:ext cx="11007090" cy="3411915"/>
          </a:xfrm>
          <a:prstGeom prst="rect">
            <a:avLst/>
          </a:prstGeom>
        </p:spPr>
        <p:txBody>
          <a:bodyPr wrap="square">
            <a:spAutoFit/>
          </a:bodyPr>
          <a:lstStyle/>
          <a:p>
            <a:r>
              <a:rPr lang="en-US" dirty="0" err="1">
                <a:latin typeface="Sylfaen" pitchFamily="18" charset="0"/>
              </a:rPr>
              <a:t>Shvetsov</a:t>
            </a:r>
            <a:r>
              <a:rPr lang="en-US" dirty="0">
                <a:latin typeface="Sylfaen" pitchFamily="18" charset="0"/>
              </a:rPr>
              <a:t> </a:t>
            </a:r>
            <a:r>
              <a:rPr lang="en-US" dirty="0" err="1">
                <a:latin typeface="Sylfaen" pitchFamily="18" charset="0"/>
              </a:rPr>
              <a:t>A.V.</a:t>
            </a:r>
            <a:r>
              <a:rPr lang="en-US" sz="800" dirty="0" err="1">
                <a:effectLst/>
                <a:latin typeface="Sylfaen" pitchFamily="18" charset="0"/>
              </a:rPr>
              <a:t>a,b,c</a:t>
            </a:r>
            <a:r>
              <a:rPr lang="en-US" dirty="0">
                <a:latin typeface="Sylfaen" pitchFamily="18" charset="0"/>
              </a:rPr>
              <a:t>, Lebedev </a:t>
            </a:r>
            <a:r>
              <a:rPr lang="en-US" dirty="0" err="1">
                <a:latin typeface="Sylfaen" pitchFamily="18" charset="0"/>
              </a:rPr>
              <a:t>D.V.</a:t>
            </a:r>
            <a:r>
              <a:rPr lang="en-US" sz="800" dirty="0" err="1">
                <a:effectLst/>
                <a:latin typeface="Sylfaen" pitchFamily="18" charset="0"/>
              </a:rPr>
              <a:t>a,c</a:t>
            </a:r>
            <a:r>
              <a:rPr lang="en-US" dirty="0">
                <a:latin typeface="Sylfaen" pitchFamily="18" charset="0"/>
              </a:rPr>
              <a:t>, </a:t>
            </a:r>
            <a:r>
              <a:rPr lang="en-US" dirty="0" err="1">
                <a:latin typeface="Sylfaen" pitchFamily="18" charset="0"/>
              </a:rPr>
              <a:t>Zabrodskaya</a:t>
            </a:r>
            <a:r>
              <a:rPr lang="en-US" dirty="0">
                <a:latin typeface="Sylfaen" pitchFamily="18" charset="0"/>
              </a:rPr>
              <a:t> </a:t>
            </a:r>
            <a:r>
              <a:rPr lang="en-US" dirty="0" err="1">
                <a:latin typeface="Sylfaen" pitchFamily="18" charset="0"/>
              </a:rPr>
              <a:t>Y.A.</a:t>
            </a:r>
            <a:r>
              <a:rPr lang="en-US" sz="800" dirty="0" err="1">
                <a:effectLst/>
                <a:latin typeface="Sylfaen" pitchFamily="18" charset="0"/>
              </a:rPr>
              <a:t>a,b,c,d</a:t>
            </a:r>
            <a:r>
              <a:rPr lang="en-US" dirty="0">
                <a:latin typeface="Sylfaen" pitchFamily="18" charset="0"/>
              </a:rPr>
              <a:t>, </a:t>
            </a:r>
            <a:r>
              <a:rPr lang="en-US" dirty="0" err="1">
                <a:latin typeface="Sylfaen" pitchFamily="18" charset="0"/>
              </a:rPr>
              <a:t>Shaldzhyan</a:t>
            </a:r>
            <a:r>
              <a:rPr lang="en-US" dirty="0">
                <a:latin typeface="Sylfaen" pitchFamily="18" charset="0"/>
              </a:rPr>
              <a:t> </a:t>
            </a:r>
            <a:r>
              <a:rPr lang="en-US" dirty="0" err="1">
                <a:latin typeface="Sylfaen" pitchFamily="18" charset="0"/>
              </a:rPr>
              <a:t>A.A.</a:t>
            </a:r>
            <a:r>
              <a:rPr lang="en-US" sz="800" dirty="0" err="1">
                <a:effectLst/>
                <a:latin typeface="Sylfaen" pitchFamily="18" charset="0"/>
              </a:rPr>
              <a:t>a,d</a:t>
            </a:r>
            <a:r>
              <a:rPr lang="en-US" dirty="0">
                <a:latin typeface="Sylfaen" pitchFamily="18" charset="0"/>
              </a:rPr>
              <a:t>, </a:t>
            </a:r>
            <a:r>
              <a:rPr lang="en-US" dirty="0" err="1">
                <a:latin typeface="Sylfaen" pitchFamily="18" charset="0"/>
              </a:rPr>
              <a:t>Egorova</a:t>
            </a:r>
            <a:r>
              <a:rPr lang="en-US" dirty="0">
                <a:latin typeface="Sylfaen" pitchFamily="18" charset="0"/>
              </a:rPr>
              <a:t> </a:t>
            </a:r>
            <a:r>
              <a:rPr lang="en-US" dirty="0" err="1">
                <a:latin typeface="Sylfaen" pitchFamily="18" charset="0"/>
              </a:rPr>
              <a:t>M.A.</a:t>
            </a:r>
            <a:r>
              <a:rPr lang="en-US" sz="800" dirty="0" err="1">
                <a:effectLst/>
                <a:latin typeface="Sylfaen" pitchFamily="18" charset="0"/>
              </a:rPr>
              <a:t>d</a:t>
            </a:r>
            <a:r>
              <a:rPr lang="en-US" dirty="0">
                <a:latin typeface="Sylfaen" pitchFamily="18" charset="0"/>
              </a:rPr>
              <a:t>, </a:t>
            </a:r>
            <a:r>
              <a:rPr lang="en-US" dirty="0" err="1">
                <a:latin typeface="Sylfaen" pitchFamily="18" charset="0"/>
              </a:rPr>
              <a:t>Vinogradova</a:t>
            </a:r>
            <a:r>
              <a:rPr lang="en-US" dirty="0">
                <a:latin typeface="Sylfaen" pitchFamily="18" charset="0"/>
              </a:rPr>
              <a:t> </a:t>
            </a:r>
            <a:r>
              <a:rPr lang="en-US" dirty="0" err="1">
                <a:latin typeface="Sylfaen" pitchFamily="18" charset="0"/>
              </a:rPr>
              <a:t>D.S.</a:t>
            </a:r>
            <a:r>
              <a:rPr lang="en-US" sz="800" dirty="0" err="1">
                <a:effectLst/>
                <a:latin typeface="Sylfaen" pitchFamily="18" charset="0"/>
              </a:rPr>
              <a:t>a,e</a:t>
            </a:r>
            <a:r>
              <a:rPr lang="en-US" dirty="0">
                <a:latin typeface="Sylfaen" pitchFamily="18" charset="0"/>
              </a:rPr>
              <a:t>, </a:t>
            </a:r>
            <a:r>
              <a:rPr lang="en-US" dirty="0" err="1">
                <a:latin typeface="Sylfaen" pitchFamily="18" charset="0"/>
              </a:rPr>
              <a:t>Konevega</a:t>
            </a:r>
            <a:r>
              <a:rPr lang="en-US" dirty="0">
                <a:latin typeface="Sylfaen" pitchFamily="18" charset="0"/>
              </a:rPr>
              <a:t> </a:t>
            </a:r>
            <a:r>
              <a:rPr lang="en-US" dirty="0" err="1">
                <a:latin typeface="Sylfaen" pitchFamily="18" charset="0"/>
              </a:rPr>
              <a:t>A.L.</a:t>
            </a:r>
            <a:r>
              <a:rPr lang="en-US" sz="800" dirty="0" err="1">
                <a:effectLst/>
                <a:latin typeface="Sylfaen" pitchFamily="18" charset="0"/>
              </a:rPr>
              <a:t>a,b,c</a:t>
            </a:r>
            <a:r>
              <a:rPr lang="en-US" dirty="0">
                <a:latin typeface="Sylfaen" pitchFamily="18" charset="0"/>
              </a:rPr>
              <a:t>, </a:t>
            </a:r>
            <a:r>
              <a:rPr lang="en-US" dirty="0" err="1">
                <a:latin typeface="Sylfaen" pitchFamily="18" charset="0"/>
              </a:rPr>
              <a:t>Gorshkov</a:t>
            </a:r>
            <a:r>
              <a:rPr lang="en-US" dirty="0">
                <a:latin typeface="Sylfaen" pitchFamily="18" charset="0"/>
              </a:rPr>
              <a:t> </a:t>
            </a:r>
            <a:r>
              <a:rPr lang="en-US" dirty="0" err="1">
                <a:latin typeface="Sylfaen" pitchFamily="18" charset="0"/>
              </a:rPr>
              <a:t>A.N.</a:t>
            </a:r>
            <a:r>
              <a:rPr lang="en-US" sz="800" dirty="0" err="1">
                <a:effectLst/>
                <a:latin typeface="Sylfaen" pitchFamily="18" charset="0"/>
              </a:rPr>
              <a:t>d</a:t>
            </a:r>
            <a:r>
              <a:rPr lang="en-US" dirty="0">
                <a:latin typeface="Sylfaen" pitchFamily="18" charset="0"/>
              </a:rPr>
              <a:t>, Ramsay </a:t>
            </a:r>
            <a:r>
              <a:rPr lang="en-US" dirty="0" err="1">
                <a:latin typeface="Sylfaen" pitchFamily="18" charset="0"/>
              </a:rPr>
              <a:t>E.S.</a:t>
            </a:r>
            <a:r>
              <a:rPr lang="en-US" sz="800" dirty="0" err="1">
                <a:effectLst/>
                <a:latin typeface="Sylfaen" pitchFamily="18" charset="0"/>
              </a:rPr>
              <a:t>d</a:t>
            </a:r>
            <a:r>
              <a:rPr lang="en-US" dirty="0">
                <a:latin typeface="Sylfaen" pitchFamily="18" charset="0"/>
              </a:rPr>
              <a:t>, </a:t>
            </a:r>
            <a:r>
              <a:rPr lang="en-US" dirty="0" err="1">
                <a:latin typeface="Sylfaen" pitchFamily="18" charset="0"/>
              </a:rPr>
              <a:t>Radulescu</a:t>
            </a:r>
            <a:r>
              <a:rPr lang="en-US" dirty="0">
                <a:latin typeface="Sylfaen" pitchFamily="18" charset="0"/>
              </a:rPr>
              <a:t> </a:t>
            </a:r>
            <a:r>
              <a:rPr lang="en-US" dirty="0" err="1">
                <a:latin typeface="Sylfaen" pitchFamily="18" charset="0"/>
              </a:rPr>
              <a:t>A.</a:t>
            </a:r>
            <a:r>
              <a:rPr lang="en-US" sz="800" dirty="0" err="1">
                <a:effectLst/>
                <a:latin typeface="Sylfaen" pitchFamily="18" charset="0"/>
              </a:rPr>
              <a:t>f</a:t>
            </a:r>
            <a:r>
              <a:rPr lang="en-US" dirty="0">
                <a:latin typeface="Sylfaen" pitchFamily="18" charset="0"/>
              </a:rPr>
              <a:t>, </a:t>
            </a:r>
            <a:r>
              <a:rPr lang="en-US" dirty="0" err="1">
                <a:latin typeface="Sylfaen" pitchFamily="18" charset="0"/>
              </a:rPr>
              <a:t>Sergeeva</a:t>
            </a:r>
            <a:r>
              <a:rPr lang="en-US" dirty="0">
                <a:latin typeface="Sylfaen" pitchFamily="18" charset="0"/>
              </a:rPr>
              <a:t> </a:t>
            </a:r>
            <a:r>
              <a:rPr lang="en-US" dirty="0" err="1">
                <a:latin typeface="Sylfaen" pitchFamily="18" charset="0"/>
              </a:rPr>
              <a:t>M.V.</a:t>
            </a:r>
            <a:r>
              <a:rPr lang="en-US" sz="800" dirty="0" err="1">
                <a:effectLst/>
                <a:latin typeface="Sylfaen" pitchFamily="18" charset="0"/>
              </a:rPr>
              <a:t>d</a:t>
            </a:r>
            <a:r>
              <a:rPr lang="en-US" dirty="0">
                <a:latin typeface="Sylfaen" pitchFamily="18" charset="0"/>
              </a:rPr>
              <a:t>, </a:t>
            </a:r>
            <a:r>
              <a:rPr lang="en-US" dirty="0" err="1">
                <a:latin typeface="Sylfaen" pitchFamily="18" charset="0"/>
              </a:rPr>
              <a:t>Plotnikova</a:t>
            </a:r>
            <a:r>
              <a:rPr lang="en-US" dirty="0">
                <a:latin typeface="Sylfaen" pitchFamily="18" charset="0"/>
              </a:rPr>
              <a:t> </a:t>
            </a:r>
            <a:r>
              <a:rPr lang="en-US" dirty="0" err="1">
                <a:latin typeface="Sylfaen" pitchFamily="18" charset="0"/>
              </a:rPr>
              <a:t>M.A.</a:t>
            </a:r>
            <a:r>
              <a:rPr lang="en-US" sz="800" dirty="0" err="1">
                <a:effectLst/>
                <a:latin typeface="Sylfaen" pitchFamily="18" charset="0"/>
              </a:rPr>
              <a:t>d</a:t>
            </a:r>
            <a:r>
              <a:rPr lang="en-US" dirty="0">
                <a:latin typeface="Sylfaen" pitchFamily="18" charset="0"/>
              </a:rPr>
              <a:t>, </a:t>
            </a:r>
            <a:r>
              <a:rPr lang="en-US" dirty="0" err="1">
                <a:latin typeface="Sylfaen" pitchFamily="18" charset="0"/>
              </a:rPr>
              <a:t>Komissarov</a:t>
            </a:r>
            <a:r>
              <a:rPr lang="en-US" dirty="0">
                <a:latin typeface="Sylfaen" pitchFamily="18" charset="0"/>
              </a:rPr>
              <a:t> </a:t>
            </a:r>
            <a:r>
              <a:rPr lang="en-US" dirty="0" err="1">
                <a:latin typeface="Sylfaen" pitchFamily="18" charset="0"/>
              </a:rPr>
              <a:t>A.B.</a:t>
            </a:r>
            <a:r>
              <a:rPr lang="en-US" sz="800" dirty="0" err="1">
                <a:effectLst/>
                <a:latin typeface="Sylfaen" pitchFamily="18" charset="0"/>
              </a:rPr>
              <a:t>d</a:t>
            </a:r>
            <a:r>
              <a:rPr lang="en-US" dirty="0">
                <a:latin typeface="Sylfaen" pitchFamily="18" charset="0"/>
              </a:rPr>
              <a:t>, </a:t>
            </a:r>
            <a:r>
              <a:rPr lang="en-US" dirty="0" err="1">
                <a:latin typeface="Sylfaen" pitchFamily="18" charset="0"/>
              </a:rPr>
              <a:t>Taraskin</a:t>
            </a:r>
            <a:r>
              <a:rPr lang="en-US" dirty="0">
                <a:latin typeface="Sylfaen" pitchFamily="18" charset="0"/>
              </a:rPr>
              <a:t> </a:t>
            </a:r>
            <a:r>
              <a:rPr lang="en-US" dirty="0" err="1">
                <a:latin typeface="Sylfaen" pitchFamily="18" charset="0"/>
              </a:rPr>
              <a:t>A.S.</a:t>
            </a:r>
            <a:r>
              <a:rPr lang="en-US" sz="800" dirty="0" err="1">
                <a:effectLst/>
                <a:latin typeface="Sylfaen" pitchFamily="18" charset="0"/>
              </a:rPr>
              <a:t>d</a:t>
            </a:r>
            <a:r>
              <a:rPr lang="en-US" dirty="0">
                <a:latin typeface="Sylfaen" pitchFamily="18" charset="0"/>
              </a:rPr>
              <a:t>, Lebedev </a:t>
            </a:r>
            <a:r>
              <a:rPr lang="en-US" dirty="0" err="1">
                <a:latin typeface="Sylfaen" pitchFamily="18" charset="0"/>
              </a:rPr>
              <a:t>K.I.</a:t>
            </a:r>
            <a:r>
              <a:rPr lang="en-US" sz="800" dirty="0" err="1">
                <a:effectLst/>
                <a:latin typeface="Sylfaen" pitchFamily="18" charset="0"/>
              </a:rPr>
              <a:t>d,g</a:t>
            </a:r>
            <a:r>
              <a:rPr lang="en-US" dirty="0">
                <a:latin typeface="Sylfaen" pitchFamily="18" charset="0"/>
              </a:rPr>
              <a:t>, </a:t>
            </a:r>
            <a:r>
              <a:rPr lang="en-US" dirty="0" err="1">
                <a:latin typeface="Sylfaen" pitchFamily="18" charset="0"/>
              </a:rPr>
              <a:t>Garmay</a:t>
            </a:r>
            <a:r>
              <a:rPr lang="en-US" dirty="0">
                <a:latin typeface="Sylfaen" pitchFamily="18" charset="0"/>
              </a:rPr>
              <a:t> </a:t>
            </a:r>
            <a:r>
              <a:rPr lang="en-US" dirty="0" err="1">
                <a:latin typeface="Sylfaen" pitchFamily="18" charset="0"/>
              </a:rPr>
              <a:t>Yu.P.</a:t>
            </a:r>
            <a:r>
              <a:rPr lang="en-US" sz="800" dirty="0" err="1">
                <a:effectLst/>
                <a:latin typeface="Sylfaen" pitchFamily="18" charset="0"/>
              </a:rPr>
              <a:t>a</a:t>
            </a:r>
            <a:r>
              <a:rPr lang="en-US" dirty="0">
                <a:latin typeface="Sylfaen" pitchFamily="18" charset="0"/>
              </a:rPr>
              <a:t>, </a:t>
            </a:r>
            <a:r>
              <a:rPr lang="en-US" dirty="0" err="1">
                <a:latin typeface="Sylfaen" pitchFamily="18" charset="0"/>
              </a:rPr>
              <a:t>Kuznetsov</a:t>
            </a:r>
            <a:r>
              <a:rPr lang="en-US" dirty="0">
                <a:latin typeface="Sylfaen" pitchFamily="18" charset="0"/>
              </a:rPr>
              <a:t> </a:t>
            </a:r>
            <a:r>
              <a:rPr lang="en-US" dirty="0" err="1">
                <a:latin typeface="Sylfaen" pitchFamily="18" charset="0"/>
              </a:rPr>
              <a:t>V.V.</a:t>
            </a:r>
            <a:r>
              <a:rPr lang="en-US" sz="800" dirty="0" err="1">
                <a:effectLst/>
                <a:latin typeface="Sylfaen" pitchFamily="18" charset="0"/>
              </a:rPr>
              <a:t>d</a:t>
            </a:r>
            <a:r>
              <a:rPr lang="en-US" dirty="0">
                <a:latin typeface="Sylfaen" pitchFamily="18" charset="0"/>
              </a:rPr>
              <a:t>, Isaev-Ivanov </a:t>
            </a:r>
            <a:r>
              <a:rPr lang="en-US" dirty="0" err="1">
                <a:latin typeface="Sylfaen" pitchFamily="18" charset="0"/>
              </a:rPr>
              <a:t>V.V.</a:t>
            </a:r>
            <a:r>
              <a:rPr lang="en-US" sz="800" dirty="0" err="1">
                <a:effectLst/>
                <a:latin typeface="Sylfaen" pitchFamily="18" charset="0"/>
              </a:rPr>
              <a:t>a</a:t>
            </a:r>
            <a:r>
              <a:rPr lang="en-US" dirty="0">
                <a:latin typeface="Sylfaen" pitchFamily="18" charset="0"/>
              </a:rPr>
              <a:t>, </a:t>
            </a:r>
            <a:r>
              <a:rPr lang="en-US" dirty="0" err="1">
                <a:latin typeface="Sylfaen" pitchFamily="18" charset="0"/>
              </a:rPr>
              <a:t>Vasin</a:t>
            </a:r>
            <a:r>
              <a:rPr lang="en-US" dirty="0">
                <a:latin typeface="Sylfaen" pitchFamily="18" charset="0"/>
              </a:rPr>
              <a:t> </a:t>
            </a:r>
            <a:r>
              <a:rPr lang="en-US" dirty="0" err="1">
                <a:latin typeface="Sylfaen" pitchFamily="18" charset="0"/>
              </a:rPr>
              <a:t>A.V.</a:t>
            </a:r>
            <a:r>
              <a:rPr lang="en-US" sz="800" dirty="0" err="1">
                <a:effectLst/>
                <a:latin typeface="Sylfaen" pitchFamily="18" charset="0"/>
              </a:rPr>
              <a:t>b,d,h</a:t>
            </a:r>
            <a:r>
              <a:rPr lang="en-US" dirty="0">
                <a:latin typeface="Sylfaen" pitchFamily="18" charset="0"/>
              </a:rPr>
              <a:t>, </a:t>
            </a:r>
            <a:r>
              <a:rPr lang="en-US" dirty="0" err="1">
                <a:latin typeface="Sylfaen" pitchFamily="18" charset="0"/>
              </a:rPr>
              <a:t>Tsybalova</a:t>
            </a:r>
            <a:r>
              <a:rPr lang="en-US" dirty="0">
                <a:latin typeface="Sylfaen" pitchFamily="18" charset="0"/>
              </a:rPr>
              <a:t> </a:t>
            </a:r>
            <a:r>
              <a:rPr lang="en-US" dirty="0" err="1">
                <a:latin typeface="Sylfaen" pitchFamily="18" charset="0"/>
              </a:rPr>
              <a:t>L.M.</a:t>
            </a:r>
            <a:r>
              <a:rPr lang="en-US" sz="800" dirty="0" err="1">
                <a:effectLst/>
                <a:latin typeface="Sylfaen" pitchFamily="18" charset="0"/>
              </a:rPr>
              <a:t>d</a:t>
            </a:r>
            <a:r>
              <a:rPr lang="en-US" dirty="0">
                <a:latin typeface="Sylfaen" pitchFamily="18" charset="0"/>
              </a:rPr>
              <a:t>, </a:t>
            </a:r>
            <a:r>
              <a:rPr lang="en-US" dirty="0" err="1">
                <a:latin typeface="Sylfaen" pitchFamily="18" charset="0"/>
              </a:rPr>
              <a:t>Egorov</a:t>
            </a:r>
            <a:r>
              <a:rPr lang="en-US" dirty="0">
                <a:latin typeface="Sylfaen" pitchFamily="18" charset="0"/>
              </a:rPr>
              <a:t> </a:t>
            </a:r>
            <a:r>
              <a:rPr lang="en-US" dirty="0" err="1">
                <a:latin typeface="Sylfaen" pitchFamily="18" charset="0"/>
              </a:rPr>
              <a:t>V.V.</a:t>
            </a:r>
            <a:r>
              <a:rPr lang="en-US" sz="800" dirty="0" err="1">
                <a:effectLst/>
                <a:latin typeface="Sylfaen" pitchFamily="18" charset="0"/>
              </a:rPr>
              <a:t>a,c,d,i</a:t>
            </a:r>
            <a:r>
              <a:rPr lang="en-US" sz="800" dirty="0">
                <a:effectLst/>
                <a:latin typeface="Sylfaen" pitchFamily="18" charset="0"/>
              </a:rPr>
              <a:t> </a:t>
            </a:r>
            <a:endParaRPr lang="en-US" dirty="0"/>
          </a:p>
          <a:p>
            <a:r>
              <a:rPr lang="en-US" sz="800" dirty="0">
                <a:effectLst/>
                <a:latin typeface="Sylfaen" pitchFamily="18" charset="0"/>
              </a:rPr>
              <a:t>a </a:t>
            </a:r>
            <a:r>
              <a:rPr lang="en-US" sz="1400" dirty="0">
                <a:effectLst/>
                <a:latin typeface="Sylfaen" pitchFamily="18" charset="0"/>
              </a:rPr>
              <a:t>Petersburg Nuclear Physics Institute named by B. P. </a:t>
            </a:r>
            <a:r>
              <a:rPr lang="en-US" sz="1400" dirty="0" err="1">
                <a:effectLst/>
                <a:latin typeface="Sylfaen" pitchFamily="18" charset="0"/>
              </a:rPr>
              <a:t>Konstantinov</a:t>
            </a:r>
            <a:r>
              <a:rPr lang="en-US" sz="1400" dirty="0">
                <a:effectLst/>
                <a:latin typeface="Sylfaen" pitchFamily="18" charset="0"/>
              </a:rPr>
              <a:t> of National Research Center “</a:t>
            </a:r>
            <a:r>
              <a:rPr lang="en-US" sz="1400" dirty="0" err="1">
                <a:effectLst/>
                <a:latin typeface="Sylfaen" pitchFamily="18" charset="0"/>
              </a:rPr>
              <a:t>Kurchatov</a:t>
            </a:r>
            <a:r>
              <a:rPr lang="en-US" sz="1400" dirty="0">
                <a:effectLst/>
                <a:latin typeface="Sylfaen" pitchFamily="18" charset="0"/>
              </a:rPr>
              <a:t> Institute”, 188300, </a:t>
            </a:r>
            <a:r>
              <a:rPr lang="en-US" sz="1400" dirty="0" err="1">
                <a:effectLst/>
                <a:latin typeface="Sylfaen" pitchFamily="18" charset="0"/>
              </a:rPr>
              <a:t>mkr</a:t>
            </a:r>
            <a:r>
              <a:rPr lang="en-US" sz="1400" dirty="0">
                <a:effectLst/>
                <a:latin typeface="Sylfaen" pitchFamily="18" charset="0"/>
              </a:rPr>
              <a:t>. </a:t>
            </a:r>
            <a:r>
              <a:rPr lang="en-US" sz="1400" dirty="0" err="1">
                <a:effectLst/>
                <a:latin typeface="Sylfaen" pitchFamily="18" charset="0"/>
              </a:rPr>
              <a:t>Orlova</a:t>
            </a:r>
            <a:r>
              <a:rPr lang="en-US" sz="1400" dirty="0">
                <a:effectLst/>
                <a:latin typeface="Sylfaen" pitchFamily="18" charset="0"/>
              </a:rPr>
              <a:t> </a:t>
            </a:r>
            <a:r>
              <a:rPr lang="en-US" sz="1400" dirty="0" err="1">
                <a:effectLst/>
                <a:latin typeface="Sylfaen" pitchFamily="18" charset="0"/>
              </a:rPr>
              <a:t>roshcha</a:t>
            </a:r>
            <a:r>
              <a:rPr lang="en-US" sz="1400" dirty="0">
                <a:effectLst/>
                <a:latin typeface="Sylfaen" pitchFamily="18" charset="0"/>
              </a:rPr>
              <a:t> 1, </a:t>
            </a:r>
            <a:r>
              <a:rPr lang="en-US" sz="1400" dirty="0" err="1">
                <a:effectLst/>
                <a:latin typeface="Sylfaen" pitchFamily="18" charset="0"/>
              </a:rPr>
              <a:t>Gatchina</a:t>
            </a:r>
            <a:r>
              <a:rPr lang="en-US" sz="1400" dirty="0">
                <a:effectLst/>
                <a:latin typeface="Sylfaen" pitchFamily="18" charset="0"/>
              </a:rPr>
              <a:t>, Russia</a:t>
            </a:r>
            <a:br>
              <a:rPr lang="en-US" sz="1400" dirty="0">
                <a:effectLst/>
                <a:latin typeface="Sylfaen" pitchFamily="18" charset="0"/>
              </a:rPr>
            </a:br>
            <a:r>
              <a:rPr lang="en-US" sz="800" dirty="0">
                <a:effectLst/>
                <a:latin typeface="Sylfaen" pitchFamily="18" charset="0"/>
              </a:rPr>
              <a:t>b </a:t>
            </a:r>
            <a:r>
              <a:rPr lang="en-US" sz="1400" dirty="0">
                <a:effectLst/>
                <a:latin typeface="Sylfaen" pitchFamily="18" charset="0"/>
              </a:rPr>
              <a:t>Peter the Great Saint Petersburg Polytechnic University, 194064, </a:t>
            </a:r>
            <a:r>
              <a:rPr lang="en-US" sz="1400" dirty="0" err="1">
                <a:effectLst/>
                <a:latin typeface="Sylfaen" pitchFamily="18" charset="0"/>
              </a:rPr>
              <a:t>Politekhnicheskaya</a:t>
            </a:r>
            <a:r>
              <a:rPr lang="en-US" sz="1400" dirty="0">
                <a:effectLst/>
                <a:latin typeface="Sylfaen" pitchFamily="18" charset="0"/>
              </a:rPr>
              <a:t> 29, St. Petersburg, Russia</a:t>
            </a:r>
            <a:br>
              <a:rPr lang="en-US" sz="1400" dirty="0">
                <a:effectLst/>
                <a:latin typeface="Sylfaen" pitchFamily="18" charset="0"/>
              </a:rPr>
            </a:br>
            <a:r>
              <a:rPr lang="en-US" sz="800" dirty="0">
                <a:effectLst/>
                <a:latin typeface="Sylfaen" pitchFamily="18" charset="0"/>
              </a:rPr>
              <a:t>c </a:t>
            </a:r>
            <a:r>
              <a:rPr lang="en-US" sz="1400" dirty="0">
                <a:effectLst/>
                <a:latin typeface="Sylfaen" pitchFamily="18" charset="0"/>
              </a:rPr>
              <a:t>National Research Centre </a:t>
            </a:r>
            <a:r>
              <a:rPr lang="en-US" sz="1400" dirty="0" err="1">
                <a:effectLst/>
                <a:latin typeface="Sylfaen" pitchFamily="18" charset="0"/>
              </a:rPr>
              <a:t>Kurchatov</a:t>
            </a:r>
            <a:r>
              <a:rPr lang="en-US" sz="1400" dirty="0">
                <a:effectLst/>
                <a:latin typeface="Sylfaen" pitchFamily="18" charset="0"/>
              </a:rPr>
              <a:t> Institute, 123182, </a:t>
            </a:r>
            <a:r>
              <a:rPr lang="en-US" sz="1400" dirty="0" err="1">
                <a:effectLst/>
                <a:latin typeface="Sylfaen" pitchFamily="18" charset="0"/>
              </a:rPr>
              <a:t>Akademika</a:t>
            </a:r>
            <a:r>
              <a:rPr lang="en-US" sz="1400" dirty="0">
                <a:effectLst/>
                <a:latin typeface="Sylfaen" pitchFamily="18" charset="0"/>
              </a:rPr>
              <a:t> </a:t>
            </a:r>
            <a:r>
              <a:rPr lang="en-US" sz="1400" dirty="0" err="1">
                <a:effectLst/>
                <a:latin typeface="Sylfaen" pitchFamily="18" charset="0"/>
              </a:rPr>
              <a:t>Kurchatova</a:t>
            </a:r>
            <a:r>
              <a:rPr lang="en-US" sz="1400" dirty="0">
                <a:effectLst/>
                <a:latin typeface="Sylfaen" pitchFamily="18" charset="0"/>
              </a:rPr>
              <a:t> Sq. 1, Moscow, Russia </a:t>
            </a:r>
            <a:endParaRPr lang="en-US" dirty="0"/>
          </a:p>
          <a:p>
            <a:r>
              <a:rPr lang="en-US" sz="800" dirty="0">
                <a:effectLst/>
                <a:latin typeface="Sylfaen" pitchFamily="18" charset="0"/>
              </a:rPr>
              <a:t>d </a:t>
            </a:r>
            <a:r>
              <a:rPr lang="en-US" sz="1400" dirty="0" err="1">
                <a:effectLst/>
                <a:latin typeface="Sylfaen" pitchFamily="18" charset="0"/>
              </a:rPr>
              <a:t>Smorodintsev</a:t>
            </a:r>
            <a:r>
              <a:rPr lang="en-US" sz="1400" dirty="0">
                <a:effectLst/>
                <a:latin typeface="Sylfaen" pitchFamily="18" charset="0"/>
              </a:rPr>
              <a:t> Research Institute of Influenza, Russian Ministry of Health, 197376, Prof. Popov 15/17, St. Petersburg, Russia </a:t>
            </a:r>
            <a:r>
              <a:rPr lang="en-US" sz="800" dirty="0">
                <a:effectLst/>
                <a:latin typeface="Sylfaen" pitchFamily="18" charset="0"/>
              </a:rPr>
              <a:t>e </a:t>
            </a:r>
            <a:r>
              <a:rPr lang="en-US" sz="1400" dirty="0" err="1">
                <a:effectLst/>
                <a:latin typeface="Sylfaen" pitchFamily="18" charset="0"/>
              </a:rPr>
              <a:t>NanoTemper</a:t>
            </a:r>
            <a:r>
              <a:rPr lang="en-US" sz="1400" dirty="0">
                <a:effectLst/>
                <a:latin typeface="Sylfaen" pitchFamily="18" charset="0"/>
              </a:rPr>
              <a:t> Technologies Rus, 191167, Alexandra </a:t>
            </a:r>
            <a:r>
              <a:rPr lang="en-US" sz="1400" dirty="0" err="1">
                <a:effectLst/>
                <a:latin typeface="Sylfaen" pitchFamily="18" charset="0"/>
              </a:rPr>
              <a:t>Nevskogo</a:t>
            </a:r>
            <a:r>
              <a:rPr lang="en-US" sz="1400" dirty="0">
                <a:effectLst/>
                <a:latin typeface="Sylfaen" pitchFamily="18" charset="0"/>
              </a:rPr>
              <a:t> 9, office 312, St. Petersburg, Russia</a:t>
            </a:r>
            <a:br>
              <a:rPr lang="en-US" sz="1400" dirty="0">
                <a:effectLst/>
                <a:latin typeface="Sylfaen" pitchFamily="18" charset="0"/>
              </a:rPr>
            </a:br>
            <a:r>
              <a:rPr lang="en-US" sz="800" dirty="0">
                <a:effectLst/>
                <a:latin typeface="Sylfaen" pitchFamily="18" charset="0"/>
              </a:rPr>
              <a:t>f </a:t>
            </a:r>
            <a:r>
              <a:rPr lang="en-US" sz="1400" dirty="0" err="1">
                <a:effectLst/>
                <a:latin typeface="Sylfaen" pitchFamily="18" charset="0"/>
              </a:rPr>
              <a:t>Ju</a:t>
            </a:r>
            <a:r>
              <a:rPr lang="en-US" sz="1400" dirty="0" err="1">
                <a:effectLst/>
                <a:latin typeface="TimesNewRomanPSMT"/>
              </a:rPr>
              <a:t>̈</a:t>
            </a:r>
            <a:r>
              <a:rPr lang="en-US" sz="1400" dirty="0" err="1">
                <a:effectLst/>
                <a:latin typeface="Sylfaen" pitchFamily="18" charset="0"/>
              </a:rPr>
              <a:t>lich</a:t>
            </a:r>
            <a:r>
              <a:rPr lang="en-US" sz="1400" dirty="0">
                <a:effectLst/>
                <a:latin typeface="Sylfaen" pitchFamily="18" charset="0"/>
              </a:rPr>
              <a:t> Centre for Neutron Science at Heinz Maier-Leibnitz </a:t>
            </a:r>
            <a:r>
              <a:rPr lang="en-US" sz="1400" dirty="0" err="1">
                <a:effectLst/>
                <a:latin typeface="Sylfaen" pitchFamily="18" charset="0"/>
              </a:rPr>
              <a:t>Zentrum</a:t>
            </a:r>
            <a:r>
              <a:rPr lang="en-US" sz="1400" dirty="0">
                <a:effectLst/>
                <a:latin typeface="Sylfaen" pitchFamily="18" charset="0"/>
              </a:rPr>
              <a:t>, </a:t>
            </a:r>
            <a:r>
              <a:rPr lang="en-US" sz="1400" dirty="0" err="1">
                <a:effectLst/>
                <a:latin typeface="Sylfaen" pitchFamily="18" charset="0"/>
              </a:rPr>
              <a:t>Lichtenbergstr</a:t>
            </a:r>
            <a:r>
              <a:rPr lang="en-US" sz="1400" dirty="0">
                <a:effectLst/>
                <a:latin typeface="Sylfaen" pitchFamily="18" charset="0"/>
              </a:rPr>
              <a:t>. 1, D-85747 </a:t>
            </a:r>
            <a:r>
              <a:rPr lang="en-US" sz="1400" dirty="0" err="1">
                <a:effectLst/>
                <a:latin typeface="Sylfaen" pitchFamily="18" charset="0"/>
              </a:rPr>
              <a:t>Garching</a:t>
            </a:r>
            <a:r>
              <a:rPr lang="en-US" sz="1400" dirty="0">
                <a:effectLst/>
                <a:latin typeface="Sylfaen" pitchFamily="18" charset="0"/>
              </a:rPr>
              <a:t>, Munich, Germany </a:t>
            </a:r>
            <a:endParaRPr lang="en-US" dirty="0"/>
          </a:p>
          <a:p>
            <a:r>
              <a:rPr lang="en-US" sz="800" dirty="0">
                <a:effectLst/>
                <a:latin typeface="Sylfaen" pitchFamily="18" charset="0"/>
              </a:rPr>
              <a:t>g </a:t>
            </a:r>
            <a:r>
              <a:rPr lang="en-US" sz="1400" dirty="0">
                <a:effectLst/>
                <a:latin typeface="Sylfaen" pitchFamily="18" charset="0"/>
              </a:rPr>
              <a:t>Pavlov First Saint Petersburg State Medical University, 197022, </a:t>
            </a:r>
            <a:r>
              <a:rPr lang="en-US" sz="1400" dirty="0" err="1">
                <a:effectLst/>
                <a:latin typeface="Sylfaen" pitchFamily="18" charset="0"/>
              </a:rPr>
              <a:t>L'va</a:t>
            </a:r>
            <a:r>
              <a:rPr lang="en-US" sz="1400" dirty="0">
                <a:effectLst/>
                <a:latin typeface="Sylfaen" pitchFamily="18" charset="0"/>
              </a:rPr>
              <a:t> </a:t>
            </a:r>
            <a:r>
              <a:rPr lang="en-US" sz="1400" dirty="0" err="1">
                <a:effectLst/>
                <a:latin typeface="Sylfaen" pitchFamily="18" charset="0"/>
              </a:rPr>
              <a:t>Tolstogo</a:t>
            </a:r>
            <a:r>
              <a:rPr lang="en-US" sz="1400" dirty="0">
                <a:effectLst/>
                <a:latin typeface="Sylfaen" pitchFamily="18" charset="0"/>
              </a:rPr>
              <a:t> 6-8, St. Petersburg, Russia</a:t>
            </a:r>
            <a:br>
              <a:rPr lang="en-US" sz="1400" dirty="0">
                <a:effectLst/>
                <a:latin typeface="Sylfaen" pitchFamily="18" charset="0"/>
              </a:rPr>
            </a:br>
            <a:r>
              <a:rPr lang="en-US" sz="800" dirty="0">
                <a:effectLst/>
                <a:latin typeface="Sylfaen" pitchFamily="18" charset="0"/>
              </a:rPr>
              <a:t>h </a:t>
            </a:r>
            <a:r>
              <a:rPr lang="en-US" sz="1400" dirty="0">
                <a:effectLst/>
                <a:latin typeface="Sylfaen" pitchFamily="18" charset="0"/>
              </a:rPr>
              <a:t>St. Petersburg State Chemical-Pharmaceutical Academy, 197022, Prof. Popov 14A, St. Petersburg, Russia</a:t>
            </a:r>
            <a:br>
              <a:rPr lang="en-US" sz="1400" dirty="0">
                <a:effectLst/>
                <a:latin typeface="Sylfaen" pitchFamily="18" charset="0"/>
              </a:rPr>
            </a:br>
            <a:r>
              <a:rPr lang="en-US" sz="800" dirty="0" err="1">
                <a:effectLst/>
                <a:latin typeface="Sylfaen" pitchFamily="18" charset="0"/>
              </a:rPr>
              <a:t>i</a:t>
            </a:r>
            <a:r>
              <a:rPr lang="en-US" sz="800" dirty="0">
                <a:effectLst/>
                <a:latin typeface="Sylfaen" pitchFamily="18" charset="0"/>
              </a:rPr>
              <a:t> </a:t>
            </a:r>
            <a:r>
              <a:rPr lang="en-US" sz="1400" dirty="0">
                <a:effectLst/>
                <a:latin typeface="Sylfaen" pitchFamily="18" charset="0"/>
              </a:rPr>
              <a:t>Federal State Budgetary Scientific Institution “Institute of Experimental Medicine”, 197376, </a:t>
            </a:r>
            <a:r>
              <a:rPr lang="en-US" sz="1400" dirty="0" err="1">
                <a:effectLst/>
                <a:latin typeface="Sylfaen" pitchFamily="18" charset="0"/>
              </a:rPr>
              <a:t>Akademika</a:t>
            </a:r>
            <a:r>
              <a:rPr lang="en-US" sz="1400" dirty="0">
                <a:effectLst/>
                <a:latin typeface="Sylfaen" pitchFamily="18" charset="0"/>
              </a:rPr>
              <a:t> Pavlova 12, St. Petersburg, Russia </a:t>
            </a:r>
            <a:endParaRPr lang="en-US" dirty="0"/>
          </a:p>
        </p:txBody>
      </p:sp>
      <p:sp>
        <p:nvSpPr>
          <p:cNvPr id="3" name="TextBox 2">
            <a:extLst>
              <a:ext uri="{FF2B5EF4-FFF2-40B4-BE49-F238E27FC236}">
                <a16:creationId xmlns:a16="http://schemas.microsoft.com/office/drawing/2014/main" id="{BB971933-E1D9-A94E-9252-05DAF804463B}"/>
              </a:ext>
            </a:extLst>
          </p:cNvPr>
          <p:cNvSpPr txBox="1"/>
          <p:nvPr/>
        </p:nvSpPr>
        <p:spPr>
          <a:xfrm>
            <a:off x="3965917" y="80010"/>
            <a:ext cx="2531462" cy="461665"/>
          </a:xfrm>
          <a:prstGeom prst="rect">
            <a:avLst/>
          </a:prstGeom>
          <a:noFill/>
        </p:spPr>
        <p:txBody>
          <a:bodyPr wrap="none" rtlCol="0">
            <a:spAutoFit/>
          </a:bodyPr>
          <a:lstStyle/>
          <a:p>
            <a:r>
              <a:rPr lang="en-US" sz="2400" b="1" dirty="0" err="1"/>
              <a:t>Acknowelgements</a:t>
            </a:r>
            <a:endParaRPr lang="ru-RU" sz="2400" b="1" dirty="0"/>
          </a:p>
        </p:txBody>
      </p:sp>
    </p:spTree>
    <p:extLst>
      <p:ext uri="{BB962C8B-B14F-4D97-AF65-F5344CB8AC3E}">
        <p14:creationId xmlns:p14="http://schemas.microsoft.com/office/powerpoint/2010/main" val="23901436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7E7C5244-2670-DE47-B270-64BEEBA41C9D}"/>
              </a:ext>
            </a:extLst>
          </p:cNvPr>
          <p:cNvSpPr/>
          <p:nvPr/>
        </p:nvSpPr>
        <p:spPr>
          <a:xfrm>
            <a:off x="470917" y="917303"/>
            <a:ext cx="7480453" cy="369332"/>
          </a:xfrm>
          <a:prstGeom prst="rect">
            <a:avLst/>
          </a:prstGeom>
        </p:spPr>
        <p:txBody>
          <a:bodyPr wrap="square">
            <a:spAutoFit/>
          </a:bodyPr>
          <a:lstStyle/>
          <a:p>
            <a:r>
              <a:rPr lang="en-US" b="1" i="0" u="none" strike="noStrike" dirty="0">
                <a:solidFill>
                  <a:srgbClr val="275C86"/>
                </a:solidFill>
                <a:effectLst/>
                <a:latin typeface="Roboto Light" panose="020F0302020204030204" pitchFamily="34" charset="0"/>
              </a:rPr>
              <a:t>Mechanisms of action for the supramolecular drugs: neutron study</a:t>
            </a:r>
            <a:endParaRPr lang="ru-RU" dirty="0"/>
          </a:p>
        </p:txBody>
      </p:sp>
      <p:sp>
        <p:nvSpPr>
          <p:cNvPr id="5" name="TextBox 4">
            <a:extLst>
              <a:ext uri="{FF2B5EF4-FFF2-40B4-BE49-F238E27FC236}">
                <a16:creationId xmlns:a16="http://schemas.microsoft.com/office/drawing/2014/main" id="{2B18CED3-F4E4-9F41-AEFD-EF9C06961976}"/>
              </a:ext>
            </a:extLst>
          </p:cNvPr>
          <p:cNvSpPr txBox="1"/>
          <p:nvPr/>
        </p:nvSpPr>
        <p:spPr>
          <a:xfrm>
            <a:off x="470917" y="1276389"/>
            <a:ext cx="9466053" cy="276999"/>
          </a:xfrm>
          <a:prstGeom prst="rect">
            <a:avLst/>
          </a:prstGeom>
          <a:noFill/>
        </p:spPr>
        <p:txBody>
          <a:bodyPr wrap="none" rtlCol="0">
            <a:spAutoFit/>
          </a:bodyPr>
          <a:lstStyle/>
          <a:p>
            <a:r>
              <a:rPr lang="en-US" sz="1200" b="1" dirty="0"/>
              <a:t>Yana </a:t>
            </a:r>
            <a:r>
              <a:rPr lang="en-US" sz="1200" b="1" dirty="0" err="1"/>
              <a:t>Zabrodskaya</a:t>
            </a:r>
            <a:r>
              <a:rPr lang="en-US" sz="1200" b="1" dirty="0"/>
              <a:t>, Alexey </a:t>
            </a:r>
            <a:r>
              <a:rPr lang="en-US" sz="1200" b="1" dirty="0" err="1"/>
              <a:t>Shvetsov</a:t>
            </a:r>
            <a:r>
              <a:rPr lang="en-US" sz="1200" b="1" dirty="0"/>
              <a:t>, Dmitry Lebedev, </a:t>
            </a:r>
            <a:r>
              <a:rPr lang="en-US" sz="1200" b="1" dirty="0" err="1"/>
              <a:t>Yulia</a:t>
            </a:r>
            <a:r>
              <a:rPr lang="en-US" sz="1200" b="1" dirty="0"/>
              <a:t> </a:t>
            </a:r>
            <a:r>
              <a:rPr lang="en-US" sz="1200" b="1" dirty="0" err="1"/>
              <a:t>Gorshkova</a:t>
            </a:r>
            <a:r>
              <a:rPr lang="en-US" sz="1200" b="1" dirty="0"/>
              <a:t>, Alexander </a:t>
            </a:r>
            <a:r>
              <a:rPr lang="en-US" sz="1200" b="1" dirty="0" err="1"/>
              <a:t>Kuklin</a:t>
            </a:r>
            <a:r>
              <a:rPr lang="en-US" sz="1200" b="1" dirty="0"/>
              <a:t>,  Vitaly </a:t>
            </a:r>
            <a:r>
              <a:rPr lang="en-US" sz="1200" b="1" dirty="0" err="1"/>
              <a:t>Pipich</a:t>
            </a:r>
            <a:r>
              <a:rPr lang="en-US" sz="1200" b="1" dirty="0"/>
              <a:t>, Vladimir Isaev-Ivanov, and Vladimir </a:t>
            </a:r>
            <a:r>
              <a:rPr lang="en-US" sz="1200" b="1" dirty="0" err="1"/>
              <a:t>Egorov</a:t>
            </a:r>
            <a:endParaRPr lang="ru-RU" sz="1200" b="1" dirty="0"/>
          </a:p>
        </p:txBody>
      </p:sp>
      <p:pic>
        <p:nvPicPr>
          <p:cNvPr id="1026" name="Picture 2" descr="logo">
            <a:extLst>
              <a:ext uri="{FF2B5EF4-FFF2-40B4-BE49-F238E27FC236}">
                <a16:creationId xmlns:a16="http://schemas.microsoft.com/office/drawing/2014/main" id="{AAD36616-DFE0-5F41-AAC6-ED4665A63B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963" y="91208"/>
            <a:ext cx="9884137" cy="761201"/>
          </a:xfrm>
          <a:prstGeom prst="rect">
            <a:avLst/>
          </a:prstGeom>
          <a:solidFill>
            <a:srgbClr val="FF0000"/>
          </a:solidFill>
        </p:spPr>
      </p:pic>
      <p:sp>
        <p:nvSpPr>
          <p:cNvPr id="9" name="Прямоугольник 8">
            <a:extLst>
              <a:ext uri="{FF2B5EF4-FFF2-40B4-BE49-F238E27FC236}">
                <a16:creationId xmlns:a16="http://schemas.microsoft.com/office/drawing/2014/main" id="{9EE23538-A92C-304D-A4ED-D44538295CD1}"/>
              </a:ext>
            </a:extLst>
          </p:cNvPr>
          <p:cNvSpPr/>
          <p:nvPr/>
        </p:nvSpPr>
        <p:spPr>
          <a:xfrm>
            <a:off x="190006" y="2746480"/>
            <a:ext cx="2413000" cy="2862322"/>
          </a:xfrm>
          <a:prstGeom prst="rect">
            <a:avLst/>
          </a:prstGeom>
        </p:spPr>
        <p:txBody>
          <a:bodyPr wrap="square">
            <a:spAutoFit/>
          </a:bodyPr>
          <a:lstStyle/>
          <a:p>
            <a:pPr algn="just"/>
            <a:r>
              <a:rPr lang="en-US" sz="900" b="1" dirty="0">
                <a:solidFill>
                  <a:srgbClr val="000000"/>
                </a:solidFill>
                <a:latin typeface="Roboto" panose="02000000000000000000" pitchFamily="2" charset="0"/>
                <a:ea typeface="Times New Roman" panose="02020603050405020304" pitchFamily="18" charset="0"/>
                <a:cs typeface="Times New Roman" panose="02020603050405020304" pitchFamily="18" charset="0"/>
              </a:rPr>
              <a:t>1. Low molecular weight compounds </a:t>
            </a:r>
            <a:r>
              <a:rPr lang="en-US" sz="900" dirty="0">
                <a:solidFill>
                  <a:srgbClr val="000000"/>
                </a:solidFill>
                <a:latin typeface="Roboto" panose="02000000000000000000" pitchFamily="2" charset="0"/>
                <a:ea typeface="Times New Roman" panose="02020603050405020304" pitchFamily="18" charset="0"/>
                <a:cs typeface="Times New Roman" panose="02020603050405020304" pitchFamily="18" charset="0"/>
              </a:rPr>
              <a:t>Many low molecular weight compounds and peptides are capable of forming supramolecular complexes. In the form of such complexes, the molecules are capable of multicenter cooperative binding to target proteins. It is advisable to study these complexes using small-angle scattering methods in combination with molecular dynamics modeling in the free diffusion approach.</a:t>
            </a:r>
            <a:br>
              <a:rPr lang="en-US" sz="900" dirty="0">
                <a:latin typeface="Roboto" panose="02000000000000000000" pitchFamily="2" charset="0"/>
                <a:ea typeface="Times New Roman" panose="02020603050405020304" pitchFamily="18" charset="0"/>
                <a:cs typeface="Times New Roman" panose="02020603050405020304" pitchFamily="18" charset="0"/>
              </a:rPr>
            </a:br>
            <a:r>
              <a:rPr lang="en-US" sz="900" dirty="0">
                <a:solidFill>
                  <a:srgbClr val="000000"/>
                </a:solidFill>
                <a:latin typeface="Roboto" panose="02000000000000000000" pitchFamily="2" charset="0"/>
                <a:ea typeface="Times New Roman" panose="02020603050405020304" pitchFamily="18" charset="0"/>
                <a:cs typeface="Times New Roman" panose="02020603050405020304" pitchFamily="18" charset="0"/>
              </a:rPr>
              <a:t>When studying the mechanism of interaction of a </a:t>
            </a:r>
            <a:r>
              <a:rPr lang="en-US" sz="900" dirty="0" err="1">
                <a:solidFill>
                  <a:srgbClr val="000000"/>
                </a:solidFill>
                <a:latin typeface="Roboto" panose="02000000000000000000" pitchFamily="2" charset="0"/>
                <a:ea typeface="Times New Roman" panose="02020603050405020304" pitchFamily="18" charset="0"/>
                <a:cs typeface="Times New Roman" panose="02020603050405020304" pitchFamily="18" charset="0"/>
              </a:rPr>
              <a:t>triazavirin</a:t>
            </a:r>
            <a:r>
              <a:rPr lang="en-US" sz="900" dirty="0">
                <a:solidFill>
                  <a:srgbClr val="000000"/>
                </a:solidFill>
                <a:latin typeface="Roboto" panose="02000000000000000000" pitchFamily="2" charset="0"/>
                <a:ea typeface="Times New Roman" panose="02020603050405020304" pitchFamily="18" charset="0"/>
                <a:cs typeface="Times New Roman" panose="02020603050405020304" pitchFamily="18" charset="0"/>
              </a:rPr>
              <a:t> drug with polypeptides by neutron small angle scattering methods in combination with molecular dynamics, it was shown that the drug molecules are capable of forming linear supramolecular complexes and altering the quaternary structure of proteins [1]–[3]. </a:t>
            </a:r>
          </a:p>
        </p:txBody>
      </p:sp>
      <p:sp>
        <p:nvSpPr>
          <p:cNvPr id="11" name="Прямоугольник 10">
            <a:extLst>
              <a:ext uri="{FF2B5EF4-FFF2-40B4-BE49-F238E27FC236}">
                <a16:creationId xmlns:a16="http://schemas.microsoft.com/office/drawing/2014/main" id="{FEE83A98-C5B5-7D41-9AAE-391426FD33C2}"/>
              </a:ext>
            </a:extLst>
          </p:cNvPr>
          <p:cNvSpPr/>
          <p:nvPr/>
        </p:nvSpPr>
        <p:spPr>
          <a:xfrm>
            <a:off x="4243506" y="5959954"/>
            <a:ext cx="7162800" cy="954107"/>
          </a:xfrm>
          <a:prstGeom prst="rect">
            <a:avLst/>
          </a:prstGeom>
        </p:spPr>
        <p:txBody>
          <a:bodyPr wrap="square">
            <a:spAutoFit/>
          </a:bodyPr>
          <a:lstStyle/>
          <a:p>
            <a:pPr marL="406400" indent="-406400"/>
            <a:r>
              <a:rPr lang="ru-RU" sz="800" dirty="0">
                <a:latin typeface="Times New Roman" panose="02020603050405020304" pitchFamily="18" charset="0"/>
                <a:ea typeface="Calibri" panose="020F0502020204030204" pitchFamily="34" charset="0"/>
                <a:cs typeface="Times New Roman" panose="02020603050405020304" pitchFamily="18" charset="0"/>
              </a:rPr>
              <a:t>[</a:t>
            </a:r>
            <a:r>
              <a:rPr lang="ru-RU" sz="500" dirty="0">
                <a:latin typeface="Times New Roman" panose="02020603050405020304" pitchFamily="18" charset="0"/>
                <a:ea typeface="Calibri" panose="020F0502020204030204" pitchFamily="34" charset="0"/>
                <a:cs typeface="Times New Roman" panose="02020603050405020304" pitchFamily="18" charset="0"/>
              </a:rPr>
              <a:t>1]	</a:t>
            </a:r>
            <a:r>
              <a:rPr lang="ru-RU" sz="500" dirty="0" err="1">
                <a:latin typeface="Times New Roman" panose="02020603050405020304" pitchFamily="18" charset="0"/>
                <a:ea typeface="Calibri" panose="020F0502020204030204" pitchFamily="34" charset="0"/>
                <a:cs typeface="Times New Roman" panose="02020603050405020304" pitchFamily="18" charset="0"/>
              </a:rPr>
              <a:t>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Shvetsov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Y</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Zabrodskaya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P</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Nekrasov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and</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Egorov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Triazavirine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supramolecular</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complexes</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as</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modifiers</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of</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the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peptide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oligomeric</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structure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J</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Biomol</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Struct</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Dyn</a:t>
            </a:r>
            <a:r>
              <a:rPr lang="ru-RU" sz="500" i="1" dirty="0">
                <a:latin typeface="Times New Roman" panose="02020603050405020304" pitchFamily="18" charset="0"/>
                <a:ea typeface="Calibri" panose="020F0502020204030204" pitchFamily="34" charset="0"/>
                <a:cs typeface="Times New Roman" panose="02020603050405020304" pitchFamily="18" charset="0"/>
              </a:rPr>
              <a: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vol</a:t>
            </a:r>
            <a:r>
              <a:rPr lang="ru-RU" sz="500" dirty="0">
                <a:latin typeface="Times New Roman" panose="02020603050405020304" pitchFamily="18" charset="0"/>
                <a:ea typeface="Calibri" panose="020F0502020204030204" pitchFamily="34" charset="0"/>
                <a:cs typeface="Times New Roman" panose="02020603050405020304" pitchFamily="18" charset="0"/>
              </a:rPr>
              <a:t>. 36, </a:t>
            </a:r>
            <a:r>
              <a:rPr lang="ru-RU" sz="500" dirty="0" err="1">
                <a:latin typeface="Times New Roman" panose="02020603050405020304" pitchFamily="18" charset="0"/>
                <a:ea typeface="Calibri" panose="020F0502020204030204" pitchFamily="34" charset="0"/>
                <a:cs typeface="Times New Roman" panose="02020603050405020304" pitchFamily="18" charset="0"/>
              </a:rPr>
              <a:t>no</a:t>
            </a:r>
            <a:r>
              <a:rPr lang="ru-RU" sz="500" dirty="0">
                <a:latin typeface="Times New Roman" panose="02020603050405020304" pitchFamily="18" charset="0"/>
                <a:ea typeface="Calibri" panose="020F0502020204030204" pitchFamily="34" charset="0"/>
                <a:cs typeface="Times New Roman" panose="02020603050405020304" pitchFamily="18" charset="0"/>
              </a:rPr>
              <a:t>. 10, </a:t>
            </a:r>
            <a:r>
              <a:rPr lang="ru-RU" sz="500" dirty="0" err="1">
                <a:latin typeface="Times New Roman" panose="02020603050405020304" pitchFamily="18" charset="0"/>
                <a:ea typeface="Calibri" panose="020F0502020204030204" pitchFamily="34" charset="0"/>
                <a:cs typeface="Times New Roman" panose="02020603050405020304" pitchFamily="18" charset="0"/>
              </a:rPr>
              <a:t>pp</a:t>
            </a:r>
            <a:r>
              <a:rPr lang="ru-RU" sz="500" dirty="0">
                <a:latin typeface="Times New Roman" panose="02020603050405020304" pitchFamily="18" charset="0"/>
                <a:ea typeface="Calibri" panose="020F0502020204030204" pitchFamily="34" charset="0"/>
                <a:cs typeface="Times New Roman" panose="02020603050405020304" pitchFamily="18" charset="0"/>
              </a:rPr>
              <a:t>. 2694–2698, 2018, </a:t>
            </a:r>
            <a:r>
              <a:rPr lang="ru-RU" sz="500" dirty="0" err="1">
                <a:latin typeface="Times New Roman" panose="02020603050405020304" pitchFamily="18" charset="0"/>
                <a:ea typeface="Calibri" panose="020F0502020204030204" pitchFamily="34" charset="0"/>
                <a:cs typeface="Times New Roman" panose="02020603050405020304" pitchFamily="18" charset="0"/>
              </a:rPr>
              <a:t>doi</a:t>
            </a:r>
            <a:r>
              <a:rPr lang="ru-RU" sz="500" dirty="0">
                <a:latin typeface="Times New Roman" panose="02020603050405020304" pitchFamily="18" charset="0"/>
                <a:ea typeface="Calibri" panose="020F0502020204030204" pitchFamily="34" charset="0"/>
                <a:cs typeface="Times New Roman" panose="02020603050405020304" pitchFamily="18" charset="0"/>
              </a:rPr>
              <a:t>: 10.1080/07391102.2017.1367329.</a:t>
            </a:r>
            <a:endParaRPr lang="ru-RU" sz="500" dirty="0">
              <a:latin typeface="Calibri" panose="020F0502020204030204" pitchFamily="34" charset="0"/>
              <a:ea typeface="Calibri" panose="020F0502020204030204" pitchFamily="34" charset="0"/>
              <a:cs typeface="Times New Roman" panose="02020603050405020304" pitchFamily="18" charset="0"/>
            </a:endParaRPr>
          </a:p>
          <a:p>
            <a:pPr marL="406400" indent="-406400"/>
            <a:r>
              <a:rPr lang="ru-RU" sz="500" dirty="0">
                <a:latin typeface="Times New Roman" panose="02020603050405020304" pitchFamily="18" charset="0"/>
                <a:ea typeface="Calibri" panose="020F0502020204030204" pitchFamily="34" charset="0"/>
                <a:cs typeface="Times New Roman" panose="02020603050405020304" pitchFamily="18" charset="0"/>
              </a:rPr>
              <a:t>[2]	</a:t>
            </a:r>
            <a:r>
              <a:rPr lang="ru-RU" sz="500" dirty="0" err="1">
                <a:latin typeface="Times New Roman" panose="02020603050405020304" pitchFamily="18" charset="0"/>
                <a:ea typeface="Calibri" panose="020F0502020204030204" pitchFamily="34" charset="0"/>
                <a:cs typeface="Times New Roman" panose="02020603050405020304" pitchFamily="18" charset="0"/>
              </a:rPr>
              <a:t>Y</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Zabrodskaya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Shvetsov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B</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Tsvetkov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and</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Egorov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double-edged</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sword</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supramolecular</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complexes</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of</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triazavirine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display</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multicenter</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binding</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effects</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which</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influence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aggregate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formation</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J</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Biomol</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Struct</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Dyn</a:t>
            </a:r>
            <a:r>
              <a:rPr lang="ru-RU" sz="500" i="1" dirty="0">
                <a:latin typeface="Times New Roman" panose="02020603050405020304" pitchFamily="18" charset="0"/>
                <a:ea typeface="Calibri" panose="020F0502020204030204" pitchFamily="34" charset="0"/>
                <a:cs typeface="Times New Roman" panose="02020603050405020304" pitchFamily="18" charset="0"/>
              </a:rPr>
              <a: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pp</a:t>
            </a:r>
            <a:r>
              <a:rPr lang="ru-RU" sz="500" dirty="0">
                <a:latin typeface="Times New Roman" panose="02020603050405020304" pitchFamily="18" charset="0"/>
                <a:ea typeface="Calibri" panose="020F0502020204030204" pitchFamily="34" charset="0"/>
                <a:cs typeface="Times New Roman" panose="02020603050405020304" pitchFamily="18" charset="0"/>
              </a:rPr>
              <a:t>. 1–19, </a:t>
            </a:r>
            <a:r>
              <a:rPr lang="ru-RU" sz="500" dirty="0" err="1">
                <a:latin typeface="Times New Roman" panose="02020603050405020304" pitchFamily="18" charset="0"/>
                <a:ea typeface="Calibri" panose="020F0502020204030204" pitchFamily="34" charset="0"/>
                <a:cs typeface="Times New Roman" panose="02020603050405020304" pitchFamily="18" charset="0"/>
              </a:rPr>
              <a:t>Aug</a:t>
            </a:r>
            <a:r>
              <a:rPr lang="ru-RU" sz="500" dirty="0">
                <a:latin typeface="Times New Roman" panose="02020603050405020304" pitchFamily="18" charset="0"/>
                <a:ea typeface="Calibri" panose="020F0502020204030204" pitchFamily="34" charset="0"/>
                <a:cs typeface="Times New Roman" panose="02020603050405020304" pitchFamily="18" charset="0"/>
              </a:rPr>
              <a:t>. 2018, </a:t>
            </a:r>
            <a:r>
              <a:rPr lang="ru-RU" sz="500" dirty="0" err="1">
                <a:latin typeface="Times New Roman" panose="02020603050405020304" pitchFamily="18" charset="0"/>
                <a:ea typeface="Calibri" panose="020F0502020204030204" pitchFamily="34" charset="0"/>
                <a:cs typeface="Times New Roman" panose="02020603050405020304" pitchFamily="18" charset="0"/>
              </a:rPr>
              <a:t>doi</a:t>
            </a:r>
            <a:r>
              <a:rPr lang="ru-RU" sz="500" dirty="0">
                <a:latin typeface="Times New Roman" panose="02020603050405020304" pitchFamily="18" charset="0"/>
                <a:ea typeface="Calibri" panose="020F0502020204030204" pitchFamily="34" charset="0"/>
                <a:cs typeface="Times New Roman" panose="02020603050405020304" pitchFamily="18" charset="0"/>
              </a:rPr>
              <a:t>: 10.1080/07391102.2018.1507837.</a:t>
            </a:r>
            <a:endParaRPr lang="ru-RU" sz="500" dirty="0">
              <a:latin typeface="Calibri" panose="020F0502020204030204" pitchFamily="34" charset="0"/>
              <a:ea typeface="Calibri" panose="020F0502020204030204" pitchFamily="34" charset="0"/>
              <a:cs typeface="Times New Roman" panose="02020603050405020304" pitchFamily="18" charset="0"/>
            </a:endParaRPr>
          </a:p>
          <a:p>
            <a:pPr marL="406400" indent="-406400"/>
            <a:r>
              <a:rPr lang="ru-RU" sz="500" dirty="0">
                <a:latin typeface="Times New Roman" panose="02020603050405020304" pitchFamily="18" charset="0"/>
                <a:ea typeface="Calibri" panose="020F0502020204030204" pitchFamily="34" charset="0"/>
                <a:cs typeface="Times New Roman" panose="02020603050405020304" pitchFamily="18" charset="0"/>
              </a:rPr>
              <a:t>[3]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Egorov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Y</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Zabrodskaya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D</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Lebedev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N</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Gorshkov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and</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I</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Kuklin</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Structural</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features</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of</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the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ionic</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self-complementary</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amyloidogenic</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peptide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J</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Phys</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Conf</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Ser</a:t>
            </a:r>
            <a:r>
              <a:rPr lang="ru-RU" sz="500" i="1" dirty="0">
                <a:latin typeface="Times New Roman" panose="02020603050405020304" pitchFamily="18" charset="0"/>
                <a:ea typeface="Calibri" panose="020F0502020204030204" pitchFamily="34" charset="0"/>
                <a:cs typeface="Times New Roman" panose="02020603050405020304" pitchFamily="18" charset="0"/>
              </a:rPr>
              <a: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vol</a:t>
            </a:r>
            <a:r>
              <a:rPr lang="ru-RU" sz="500" dirty="0">
                <a:latin typeface="Times New Roman" panose="02020603050405020304" pitchFamily="18" charset="0"/>
                <a:ea typeface="Calibri" panose="020F0502020204030204" pitchFamily="34" charset="0"/>
                <a:cs typeface="Times New Roman" panose="02020603050405020304" pitchFamily="18" charset="0"/>
              </a:rPr>
              <a:t>. 848, </a:t>
            </a:r>
            <a:r>
              <a:rPr lang="ru-RU" sz="500" dirty="0" err="1">
                <a:latin typeface="Times New Roman" panose="02020603050405020304" pitchFamily="18" charset="0"/>
                <a:ea typeface="Calibri" panose="020F0502020204030204" pitchFamily="34" charset="0"/>
                <a:cs typeface="Times New Roman" panose="02020603050405020304" pitchFamily="18" charset="0"/>
              </a:rPr>
              <a:t>no</a:t>
            </a:r>
            <a:r>
              <a:rPr lang="ru-RU" sz="500" dirty="0">
                <a:latin typeface="Times New Roman" panose="02020603050405020304" pitchFamily="18" charset="0"/>
                <a:ea typeface="Calibri" panose="020F0502020204030204" pitchFamily="34" charset="0"/>
                <a:cs typeface="Times New Roman" panose="02020603050405020304" pitchFamily="18" charset="0"/>
              </a:rPr>
              <a:t>. 1, </a:t>
            </a:r>
            <a:r>
              <a:rPr lang="ru-RU" sz="500" dirty="0" err="1">
                <a:latin typeface="Times New Roman" panose="02020603050405020304" pitchFamily="18" charset="0"/>
                <a:ea typeface="Calibri" panose="020F0502020204030204" pitchFamily="34" charset="0"/>
                <a:cs typeface="Times New Roman" panose="02020603050405020304" pitchFamily="18" charset="0"/>
              </a:rPr>
              <a:t>p</a:t>
            </a:r>
            <a:r>
              <a:rPr lang="ru-RU" sz="500" dirty="0">
                <a:latin typeface="Times New Roman" panose="02020603050405020304" pitchFamily="18" charset="0"/>
                <a:ea typeface="Calibri" panose="020F0502020204030204" pitchFamily="34" charset="0"/>
                <a:cs typeface="Times New Roman" panose="02020603050405020304" pitchFamily="18" charset="0"/>
              </a:rPr>
              <a:t>. 012022, 2017, </a:t>
            </a:r>
            <a:r>
              <a:rPr lang="ru-RU" sz="500" dirty="0" err="1">
                <a:latin typeface="Times New Roman" panose="02020603050405020304" pitchFamily="18" charset="0"/>
                <a:ea typeface="Calibri" panose="020F0502020204030204" pitchFamily="34" charset="0"/>
                <a:cs typeface="Times New Roman" panose="02020603050405020304" pitchFamily="18" charset="0"/>
              </a:rPr>
              <a:t>doi</a:t>
            </a:r>
            <a:r>
              <a:rPr lang="ru-RU" sz="500" dirty="0">
                <a:latin typeface="Times New Roman" panose="02020603050405020304" pitchFamily="18" charset="0"/>
                <a:ea typeface="Calibri" panose="020F0502020204030204" pitchFamily="34" charset="0"/>
                <a:cs typeface="Times New Roman" panose="02020603050405020304" pitchFamily="18" charset="0"/>
              </a:rPr>
              <a:t>: 10.1088/1742-6596/848/1/012022.</a:t>
            </a:r>
            <a:endParaRPr lang="ru-RU" sz="500" dirty="0">
              <a:latin typeface="Calibri" panose="020F0502020204030204" pitchFamily="34" charset="0"/>
              <a:ea typeface="Calibri" panose="020F0502020204030204" pitchFamily="34" charset="0"/>
              <a:cs typeface="Times New Roman" panose="02020603050405020304" pitchFamily="18" charset="0"/>
            </a:endParaRPr>
          </a:p>
          <a:p>
            <a:pPr marL="406400" indent="-406400"/>
            <a:r>
              <a:rPr lang="ru-RU" sz="500" dirty="0">
                <a:latin typeface="Times New Roman" panose="02020603050405020304" pitchFamily="18" charset="0"/>
                <a:ea typeface="Calibri" panose="020F0502020204030204" pitchFamily="34" charset="0"/>
                <a:cs typeface="Times New Roman" panose="02020603050405020304" pitchFamily="18" charset="0"/>
              </a:rPr>
              <a:t>[4]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Egorov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et</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al</a:t>
            </a:r>
            <a:r>
              <a:rPr lang="ru-RU" sz="500" i="1" dirty="0">
                <a:latin typeface="Times New Roman" panose="02020603050405020304" pitchFamily="18" charset="0"/>
                <a:ea typeface="Calibri" panose="020F0502020204030204" pitchFamily="34" charset="0"/>
                <a:cs typeface="Times New Roman" panose="02020603050405020304" pitchFamily="18" charset="0"/>
              </a:rPr>
              <a: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Structural</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features</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of</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the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peptide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homologous</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to</a:t>
            </a:r>
            <a:r>
              <a:rPr lang="ru-RU" sz="500" dirty="0">
                <a:latin typeface="Times New Roman" panose="02020603050405020304" pitchFamily="18" charset="0"/>
                <a:ea typeface="Calibri" panose="020F0502020204030204" pitchFamily="34" charset="0"/>
                <a:cs typeface="Times New Roman" panose="02020603050405020304" pitchFamily="18" charset="0"/>
              </a:rPr>
              <a:t> 6-25 </a:t>
            </a:r>
            <a:r>
              <a:rPr lang="ru-RU" sz="500" dirty="0" err="1">
                <a:latin typeface="Times New Roman" panose="02020603050405020304" pitchFamily="18" charset="0"/>
                <a:ea typeface="Calibri" panose="020F0502020204030204" pitchFamily="34" charset="0"/>
                <a:cs typeface="Times New Roman" panose="02020603050405020304" pitchFamily="18" charset="0"/>
              </a:rPr>
              <a:t>fragment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of</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influenza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a:t>
            </a:r>
            <a:r>
              <a:rPr lang="ru-RU" sz="500" dirty="0">
                <a:latin typeface="Times New Roman" panose="02020603050405020304" pitchFamily="18" charset="0"/>
                <a:ea typeface="Calibri" panose="020F0502020204030204" pitchFamily="34" charset="0"/>
                <a:cs typeface="Times New Roman" panose="02020603050405020304" pitchFamily="18" charset="0"/>
              </a:rPr>
              <a:t> PB1 </a:t>
            </a:r>
            <a:r>
              <a:rPr lang="ru-RU" sz="500" dirty="0" err="1">
                <a:latin typeface="Times New Roman" panose="02020603050405020304" pitchFamily="18" charset="0"/>
                <a:ea typeface="Calibri" panose="020F0502020204030204" pitchFamily="34" charset="0"/>
                <a:cs typeface="Times New Roman" panose="02020603050405020304" pitchFamily="18" charset="0"/>
              </a:rPr>
              <a:t>protein</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Int</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J</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Pept</a:t>
            </a:r>
            <a:r>
              <a:rPr lang="ru-RU" sz="500" i="1" dirty="0">
                <a:latin typeface="Times New Roman" panose="02020603050405020304" pitchFamily="18" charset="0"/>
                <a:ea typeface="Calibri" panose="020F0502020204030204" pitchFamily="34" charset="0"/>
                <a:cs typeface="Times New Roman" panose="02020603050405020304" pitchFamily="18" charset="0"/>
              </a:rPr>
              <a: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vol</a:t>
            </a:r>
            <a:r>
              <a:rPr lang="ru-RU" sz="500" dirty="0">
                <a:latin typeface="Times New Roman" panose="02020603050405020304" pitchFamily="18" charset="0"/>
                <a:ea typeface="Calibri" panose="020F0502020204030204" pitchFamily="34" charset="0"/>
                <a:cs typeface="Times New Roman" panose="02020603050405020304" pitchFamily="18" charset="0"/>
              </a:rPr>
              <a:t>. 2013, </a:t>
            </a:r>
            <a:r>
              <a:rPr lang="ru-RU" sz="500" dirty="0" err="1">
                <a:latin typeface="Times New Roman" panose="02020603050405020304" pitchFamily="18" charset="0"/>
                <a:ea typeface="Calibri" panose="020F0502020204030204" pitchFamily="34" charset="0"/>
                <a:cs typeface="Times New Roman" panose="02020603050405020304" pitchFamily="18" charset="0"/>
              </a:rPr>
              <a:t>p</a:t>
            </a:r>
            <a:r>
              <a:rPr lang="ru-RU" sz="500" dirty="0">
                <a:latin typeface="Times New Roman" panose="02020603050405020304" pitchFamily="18" charset="0"/>
                <a:ea typeface="Calibri" panose="020F0502020204030204" pitchFamily="34" charset="0"/>
                <a:cs typeface="Times New Roman" panose="02020603050405020304" pitchFamily="18" charset="0"/>
              </a:rPr>
              <a:t>. 370832, </a:t>
            </a:r>
            <a:r>
              <a:rPr lang="ru-RU" sz="500" dirty="0" err="1">
                <a:latin typeface="Times New Roman" panose="02020603050405020304" pitchFamily="18" charset="0"/>
                <a:ea typeface="Calibri" panose="020F0502020204030204" pitchFamily="34" charset="0"/>
                <a:cs typeface="Times New Roman" panose="02020603050405020304" pitchFamily="18" charset="0"/>
              </a:rPr>
              <a:t>Jan</a:t>
            </a:r>
            <a:r>
              <a:rPr lang="ru-RU" sz="500" dirty="0">
                <a:latin typeface="Times New Roman" panose="02020603050405020304" pitchFamily="18" charset="0"/>
                <a:ea typeface="Calibri" panose="020F0502020204030204" pitchFamily="34" charset="0"/>
                <a:cs typeface="Times New Roman" panose="02020603050405020304" pitchFamily="18" charset="0"/>
              </a:rPr>
              <a:t>. 2013, </a:t>
            </a:r>
            <a:r>
              <a:rPr lang="ru-RU" sz="500" dirty="0" err="1">
                <a:latin typeface="Times New Roman" panose="02020603050405020304" pitchFamily="18" charset="0"/>
                <a:ea typeface="Calibri" panose="020F0502020204030204" pitchFamily="34" charset="0"/>
                <a:cs typeface="Times New Roman" panose="02020603050405020304" pitchFamily="18" charset="0"/>
              </a:rPr>
              <a:t>doi</a:t>
            </a:r>
            <a:r>
              <a:rPr lang="ru-RU" sz="500" dirty="0">
                <a:latin typeface="Times New Roman" panose="02020603050405020304" pitchFamily="18" charset="0"/>
                <a:ea typeface="Calibri" panose="020F0502020204030204" pitchFamily="34" charset="0"/>
                <a:cs typeface="Times New Roman" panose="02020603050405020304" pitchFamily="18" charset="0"/>
              </a:rPr>
              <a:t>: 10.1155/2013/370832.</a:t>
            </a:r>
            <a:endParaRPr lang="ru-RU" sz="500" dirty="0">
              <a:latin typeface="Calibri" panose="020F0502020204030204" pitchFamily="34" charset="0"/>
              <a:ea typeface="Calibri" panose="020F0502020204030204" pitchFamily="34" charset="0"/>
              <a:cs typeface="Times New Roman" panose="02020603050405020304" pitchFamily="18" charset="0"/>
            </a:endParaRPr>
          </a:p>
          <a:p>
            <a:pPr marL="406400" indent="-406400"/>
            <a:r>
              <a:rPr lang="ru-RU" sz="500" dirty="0">
                <a:latin typeface="Times New Roman" panose="02020603050405020304" pitchFamily="18" charset="0"/>
                <a:ea typeface="Calibri" panose="020F0502020204030204" pitchFamily="34" charset="0"/>
                <a:cs typeface="Times New Roman" panose="02020603050405020304" pitchFamily="18" charset="0"/>
              </a:rPr>
              <a:t>[5]	</a:t>
            </a:r>
            <a:r>
              <a:rPr lang="ru-RU" sz="500" dirty="0" err="1">
                <a:latin typeface="Times New Roman" panose="02020603050405020304" pitchFamily="18" charset="0"/>
                <a:ea typeface="Calibri" panose="020F0502020204030204" pitchFamily="34" charset="0"/>
                <a:cs typeface="Times New Roman" panose="02020603050405020304" pitchFamily="18" charset="0"/>
              </a:rPr>
              <a:t>Y</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Zabrodskaya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et</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al</a:t>
            </a:r>
            <a:r>
              <a:rPr lang="ru-RU" sz="500" i="1" dirty="0">
                <a:latin typeface="Times New Roman" panose="02020603050405020304" pitchFamily="18" charset="0"/>
                <a:ea typeface="Calibri" panose="020F0502020204030204" pitchFamily="34" charset="0"/>
                <a:cs typeface="Times New Roman" panose="02020603050405020304" pitchFamily="18" charset="0"/>
              </a:rPr>
              <a: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The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amyloidogenicity</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of</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the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influenza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virus</a:t>
            </a:r>
            <a:r>
              <a:rPr lang="ru-RU" sz="500" dirty="0">
                <a:latin typeface="Times New Roman" panose="02020603050405020304" pitchFamily="18" charset="0"/>
                <a:ea typeface="Calibri" panose="020F0502020204030204" pitchFamily="34" charset="0"/>
                <a:cs typeface="Times New Roman" panose="02020603050405020304" pitchFamily="18" charset="0"/>
              </a:rPr>
              <a:t> PB1-derived </a:t>
            </a:r>
            <a:r>
              <a:rPr lang="ru-RU" sz="500" dirty="0" err="1">
                <a:latin typeface="Times New Roman" panose="02020603050405020304" pitchFamily="18" charset="0"/>
                <a:ea typeface="Calibri" panose="020F0502020204030204" pitchFamily="34" charset="0"/>
                <a:cs typeface="Times New Roman" panose="02020603050405020304" pitchFamily="18" charset="0"/>
              </a:rPr>
              <a:t>peptide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sheds</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light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on</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its</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antiviral</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activity</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Biophys</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Chem</a:t>
            </a:r>
            <a:r>
              <a:rPr lang="ru-RU" sz="500" i="1" dirty="0">
                <a:latin typeface="Times New Roman" panose="02020603050405020304" pitchFamily="18" charset="0"/>
                <a:ea typeface="Calibri" panose="020F0502020204030204" pitchFamily="34" charset="0"/>
                <a:cs typeface="Times New Roman" panose="02020603050405020304" pitchFamily="18" charset="0"/>
              </a:rPr>
              <a: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vol</a:t>
            </a:r>
            <a:r>
              <a:rPr lang="ru-RU" sz="500" dirty="0">
                <a:latin typeface="Times New Roman" panose="02020603050405020304" pitchFamily="18" charset="0"/>
                <a:ea typeface="Calibri" panose="020F0502020204030204" pitchFamily="34" charset="0"/>
                <a:cs typeface="Times New Roman" panose="02020603050405020304" pitchFamily="18" charset="0"/>
              </a:rPr>
              <a:t>. 234, </a:t>
            </a:r>
            <a:r>
              <a:rPr lang="ru-RU" sz="500" dirty="0" err="1">
                <a:latin typeface="Times New Roman" panose="02020603050405020304" pitchFamily="18" charset="0"/>
                <a:ea typeface="Calibri" panose="020F0502020204030204" pitchFamily="34" charset="0"/>
                <a:cs typeface="Times New Roman" panose="02020603050405020304" pitchFamily="18" charset="0"/>
              </a:rPr>
              <a:t>no</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January</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pp</a:t>
            </a:r>
            <a:r>
              <a:rPr lang="ru-RU" sz="500" dirty="0">
                <a:latin typeface="Times New Roman" panose="02020603050405020304" pitchFamily="18" charset="0"/>
                <a:ea typeface="Calibri" panose="020F0502020204030204" pitchFamily="34" charset="0"/>
                <a:cs typeface="Times New Roman" panose="02020603050405020304" pitchFamily="18" charset="0"/>
              </a:rPr>
              <a:t>. 16–23, 2018, </a:t>
            </a:r>
            <a:r>
              <a:rPr lang="ru-RU" sz="500" dirty="0" err="1">
                <a:latin typeface="Times New Roman" panose="02020603050405020304" pitchFamily="18" charset="0"/>
                <a:ea typeface="Calibri" panose="020F0502020204030204" pitchFamily="34" charset="0"/>
                <a:cs typeface="Times New Roman" panose="02020603050405020304" pitchFamily="18" charset="0"/>
              </a:rPr>
              <a:t>doi</a:t>
            </a:r>
            <a:r>
              <a:rPr lang="ru-RU" sz="500" dirty="0">
                <a:latin typeface="Times New Roman" panose="02020603050405020304" pitchFamily="18" charset="0"/>
                <a:ea typeface="Calibri" panose="020F0502020204030204" pitchFamily="34" charset="0"/>
                <a:cs typeface="Times New Roman" panose="02020603050405020304" pitchFamily="18" charset="0"/>
              </a:rPr>
              <a:t>: 10.1016/j.bpc.2018.01.001.</a:t>
            </a:r>
            <a:endParaRPr lang="ru-RU" sz="500" dirty="0">
              <a:latin typeface="Calibri" panose="020F0502020204030204" pitchFamily="34" charset="0"/>
              <a:ea typeface="Calibri" panose="020F0502020204030204" pitchFamily="34" charset="0"/>
              <a:cs typeface="Times New Roman" panose="02020603050405020304" pitchFamily="18" charset="0"/>
            </a:endParaRPr>
          </a:p>
          <a:p>
            <a:pPr marL="406400" indent="-406400"/>
            <a:r>
              <a:rPr lang="ru-RU" sz="500" dirty="0">
                <a:latin typeface="Times New Roman" panose="02020603050405020304" pitchFamily="18" charset="0"/>
                <a:ea typeface="Calibri" panose="020F0502020204030204" pitchFamily="34" charset="0"/>
                <a:cs typeface="Times New Roman" panose="02020603050405020304" pitchFamily="18" charset="0"/>
              </a:rPr>
              <a:t>[6]	</a:t>
            </a:r>
            <a:r>
              <a:rPr lang="ru-RU" sz="500" dirty="0" err="1">
                <a:latin typeface="Times New Roman" panose="02020603050405020304" pitchFamily="18" charset="0"/>
                <a:ea typeface="Calibri" panose="020F0502020204030204" pitchFamily="34" charset="0"/>
                <a:cs typeface="Times New Roman" panose="02020603050405020304" pitchFamily="18" charset="0"/>
              </a:rPr>
              <a:t>O</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Matusevich</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et</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al</a:t>
            </a:r>
            <a:r>
              <a:rPr lang="ru-RU" sz="500" i="1" dirty="0">
                <a:latin typeface="Times New Roman" panose="02020603050405020304" pitchFamily="18" charset="0"/>
                <a:ea typeface="Calibri" panose="020F0502020204030204" pitchFamily="34" charset="0"/>
                <a:cs typeface="Times New Roman" panose="02020603050405020304" pitchFamily="18" charset="0"/>
              </a:rPr>
              <a: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Synthesis</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and</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antiviral</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activity</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of</a:t>
            </a:r>
            <a:r>
              <a:rPr lang="ru-RU" sz="500" dirty="0">
                <a:latin typeface="Times New Roman" panose="02020603050405020304" pitchFamily="18" charset="0"/>
                <a:ea typeface="Calibri" panose="020F0502020204030204" pitchFamily="34" charset="0"/>
                <a:cs typeface="Times New Roman" panose="02020603050405020304" pitchFamily="18" charset="0"/>
              </a:rPr>
              <a:t> PB1 </a:t>
            </a:r>
            <a:r>
              <a:rPr lang="ru-RU" sz="500" dirty="0" err="1">
                <a:latin typeface="Times New Roman" panose="02020603050405020304" pitchFamily="18" charset="0"/>
                <a:ea typeface="Calibri" panose="020F0502020204030204" pitchFamily="34" charset="0"/>
                <a:cs typeface="Times New Roman" panose="02020603050405020304" pitchFamily="18" charset="0"/>
              </a:rPr>
              <a:t>component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of</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the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influenza</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a:t>
            </a:r>
            <a:r>
              <a:rPr lang="ru-RU" sz="500" dirty="0">
                <a:latin typeface="Times New Roman" panose="02020603050405020304" pitchFamily="18" charset="0"/>
                <a:ea typeface="Calibri" panose="020F0502020204030204" pitchFamily="34" charset="0"/>
                <a:cs typeface="Times New Roman" panose="02020603050405020304" pitchFamily="18" charset="0"/>
              </a:rPr>
              <a:t> RNA </a:t>
            </a:r>
            <a:r>
              <a:rPr lang="ru-RU" sz="500" dirty="0" err="1">
                <a:latin typeface="Times New Roman" panose="02020603050405020304" pitchFamily="18" charset="0"/>
                <a:ea typeface="Calibri" panose="020F0502020204030204" pitchFamily="34" charset="0"/>
                <a:cs typeface="Times New Roman" panose="02020603050405020304" pitchFamily="18" charset="0"/>
              </a:rPr>
              <a:t>polymerase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peptide</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fragments</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Antiviral</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Res</a:t>
            </a:r>
            <a:r>
              <a:rPr lang="ru-RU" sz="500" i="1" dirty="0">
                <a:latin typeface="Times New Roman" panose="02020603050405020304" pitchFamily="18" charset="0"/>
                <a:ea typeface="Calibri" panose="020F0502020204030204" pitchFamily="34" charset="0"/>
                <a:cs typeface="Times New Roman" panose="02020603050405020304" pitchFamily="18" charset="0"/>
              </a:rPr>
              <a: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vol</a:t>
            </a:r>
            <a:r>
              <a:rPr lang="ru-RU" sz="500" dirty="0">
                <a:latin typeface="Times New Roman" panose="02020603050405020304" pitchFamily="18" charset="0"/>
                <a:ea typeface="Calibri" panose="020F0502020204030204" pitchFamily="34" charset="0"/>
                <a:cs typeface="Times New Roman" panose="02020603050405020304" pitchFamily="18" charset="0"/>
              </a:rPr>
              <a:t>. 113, </a:t>
            </a:r>
            <a:r>
              <a:rPr lang="ru-RU" sz="500" dirty="0" err="1">
                <a:latin typeface="Times New Roman" panose="02020603050405020304" pitchFamily="18" charset="0"/>
                <a:ea typeface="Calibri" panose="020F0502020204030204" pitchFamily="34" charset="0"/>
                <a:cs typeface="Times New Roman" panose="02020603050405020304" pitchFamily="18" charset="0"/>
              </a:rPr>
              <a:t>pp</a:t>
            </a:r>
            <a:r>
              <a:rPr lang="ru-RU" sz="500" dirty="0">
                <a:latin typeface="Times New Roman" panose="02020603050405020304" pitchFamily="18" charset="0"/>
                <a:ea typeface="Calibri" panose="020F0502020204030204" pitchFamily="34" charset="0"/>
                <a:cs typeface="Times New Roman" panose="02020603050405020304" pitchFamily="18" charset="0"/>
              </a:rPr>
              <a:t>. 4–10, </a:t>
            </a:r>
            <a:r>
              <a:rPr lang="ru-RU" sz="500" dirty="0" err="1">
                <a:latin typeface="Times New Roman" panose="02020603050405020304" pitchFamily="18" charset="0"/>
                <a:ea typeface="Calibri" panose="020F0502020204030204" pitchFamily="34" charset="0"/>
                <a:cs typeface="Times New Roman" panose="02020603050405020304" pitchFamily="18" charset="0"/>
              </a:rPr>
              <a:t>Jan</a:t>
            </a:r>
            <a:r>
              <a:rPr lang="ru-RU" sz="500" dirty="0">
                <a:latin typeface="Times New Roman" panose="02020603050405020304" pitchFamily="18" charset="0"/>
                <a:ea typeface="Calibri" panose="020F0502020204030204" pitchFamily="34" charset="0"/>
                <a:cs typeface="Times New Roman" panose="02020603050405020304" pitchFamily="18" charset="0"/>
              </a:rPr>
              <a:t>. 2015, </a:t>
            </a:r>
            <a:r>
              <a:rPr lang="ru-RU" sz="500" dirty="0" err="1">
                <a:latin typeface="Times New Roman" panose="02020603050405020304" pitchFamily="18" charset="0"/>
                <a:ea typeface="Calibri" panose="020F0502020204030204" pitchFamily="34" charset="0"/>
                <a:cs typeface="Times New Roman" panose="02020603050405020304" pitchFamily="18" charset="0"/>
              </a:rPr>
              <a:t>doi</a:t>
            </a:r>
            <a:r>
              <a:rPr lang="ru-RU" sz="500" dirty="0">
                <a:latin typeface="Times New Roman" panose="02020603050405020304" pitchFamily="18" charset="0"/>
                <a:ea typeface="Calibri" panose="020F0502020204030204" pitchFamily="34" charset="0"/>
                <a:cs typeface="Times New Roman" panose="02020603050405020304" pitchFamily="18" charset="0"/>
              </a:rPr>
              <a:t>: 10.1016/j.antiviral.2014.10.015.</a:t>
            </a:r>
            <a:endParaRPr lang="ru-RU" sz="500" dirty="0">
              <a:latin typeface="Calibri" panose="020F0502020204030204" pitchFamily="34" charset="0"/>
              <a:ea typeface="Calibri" panose="020F0502020204030204" pitchFamily="34" charset="0"/>
              <a:cs typeface="Times New Roman" panose="02020603050405020304" pitchFamily="18" charset="0"/>
            </a:endParaRPr>
          </a:p>
          <a:p>
            <a:pPr marL="406400" indent="-406400"/>
            <a:r>
              <a:rPr lang="ru-RU" sz="500" dirty="0">
                <a:latin typeface="Times New Roman" panose="02020603050405020304" pitchFamily="18" charset="0"/>
                <a:ea typeface="Calibri" panose="020F0502020204030204" pitchFamily="34" charset="0"/>
                <a:cs typeface="Times New Roman" panose="02020603050405020304" pitchFamily="18" charset="0"/>
              </a:rPr>
              <a:t>[7]	</a:t>
            </a:r>
            <a:r>
              <a:rPr lang="ru-RU" sz="500" dirty="0" err="1">
                <a:latin typeface="Times New Roman" panose="02020603050405020304" pitchFamily="18" charset="0"/>
                <a:ea typeface="Calibri" panose="020F0502020204030204" pitchFamily="34" charset="0"/>
                <a:cs typeface="Times New Roman" panose="02020603050405020304" pitchFamily="18" charset="0"/>
              </a:rPr>
              <a:t>D</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Lebedev</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et</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al</a:t>
            </a:r>
            <a:r>
              <a:rPr lang="ru-RU" sz="500" i="1" dirty="0">
                <a:latin typeface="Times New Roman" panose="02020603050405020304" pitchFamily="18" charset="0"/>
                <a:ea typeface="Calibri" panose="020F0502020204030204" pitchFamily="34" charset="0"/>
                <a:cs typeface="Times New Roman" panose="02020603050405020304" pitchFamily="18" charset="0"/>
              </a:rPr>
              <a: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Effect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of</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alpha-lactalbumin</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and</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lactoferrin</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oleic</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acid</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complexes</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on</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chromatin</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structural</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organization</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Biochem</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Biophys</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Res</a:t>
            </a:r>
            <a:r>
              <a:rPr lang="ru-RU" sz="500" i="1" dirty="0">
                <a:latin typeface="Times New Roman" panose="02020603050405020304" pitchFamily="18" charset="0"/>
                <a:ea typeface="Calibri" panose="020F0502020204030204" pitchFamily="34" charset="0"/>
                <a:cs typeface="Times New Roman" panose="02020603050405020304" pitchFamily="18" charset="0"/>
              </a:rPr>
              <a:t>. </a:t>
            </a:r>
            <a:r>
              <a:rPr lang="ru-RU" sz="500" i="1" dirty="0" err="1">
                <a:latin typeface="Times New Roman" panose="02020603050405020304" pitchFamily="18" charset="0"/>
                <a:ea typeface="Calibri" panose="020F0502020204030204" pitchFamily="34" charset="0"/>
                <a:cs typeface="Times New Roman" panose="02020603050405020304" pitchFamily="18" charset="0"/>
              </a:rPr>
              <a:t>Commun</a:t>
            </a:r>
            <a:r>
              <a:rPr lang="ru-RU" sz="500" i="1" dirty="0">
                <a:latin typeface="Times New Roman" panose="02020603050405020304" pitchFamily="18" charset="0"/>
                <a:ea typeface="Calibri" panose="020F0502020204030204" pitchFamily="34" charset="0"/>
                <a:cs typeface="Times New Roman" panose="02020603050405020304" pitchFamily="18" charset="0"/>
              </a:rPr>
              <a:t>.</a:t>
            </a:r>
            <a:r>
              <a:rPr lang="ru-RU" sz="500" dirty="0">
                <a:latin typeface="Times New Roman" panose="02020603050405020304" pitchFamily="18" charset="0"/>
                <a:ea typeface="Calibri" panose="020F0502020204030204" pitchFamily="34" charset="0"/>
                <a:cs typeface="Times New Roman" panose="02020603050405020304" pitchFamily="18" charset="0"/>
              </a:rPr>
              <a:t>, </a:t>
            </a:r>
            <a:r>
              <a:rPr lang="ru-RU" sz="500" dirty="0" err="1">
                <a:latin typeface="Times New Roman" panose="02020603050405020304" pitchFamily="18" charset="0"/>
                <a:ea typeface="Calibri" panose="020F0502020204030204" pitchFamily="34" charset="0"/>
                <a:cs typeface="Times New Roman" panose="02020603050405020304" pitchFamily="18" charset="0"/>
              </a:rPr>
              <a:t>vol</a:t>
            </a:r>
            <a:r>
              <a:rPr lang="ru-RU" sz="500" dirty="0">
                <a:latin typeface="Times New Roman" panose="02020603050405020304" pitchFamily="18" charset="0"/>
                <a:ea typeface="Calibri" panose="020F0502020204030204" pitchFamily="34" charset="0"/>
                <a:cs typeface="Times New Roman" panose="02020603050405020304" pitchFamily="18" charset="0"/>
              </a:rPr>
              <a:t>. 520, </a:t>
            </a:r>
            <a:r>
              <a:rPr lang="ru-RU" sz="500" dirty="0" err="1">
                <a:latin typeface="Times New Roman" panose="02020603050405020304" pitchFamily="18" charset="0"/>
                <a:ea typeface="Calibri" panose="020F0502020204030204" pitchFamily="34" charset="0"/>
                <a:cs typeface="Times New Roman" panose="02020603050405020304" pitchFamily="18" charset="0"/>
              </a:rPr>
              <a:t>no</a:t>
            </a:r>
            <a:r>
              <a:rPr lang="ru-RU" sz="500" dirty="0">
                <a:latin typeface="Times New Roman" panose="02020603050405020304" pitchFamily="18" charset="0"/>
                <a:ea typeface="Calibri" panose="020F0502020204030204" pitchFamily="34" charset="0"/>
                <a:cs typeface="Times New Roman" panose="02020603050405020304" pitchFamily="18" charset="0"/>
              </a:rPr>
              <a:t>. 1, </a:t>
            </a:r>
            <a:r>
              <a:rPr lang="ru-RU" sz="500" dirty="0" err="1">
                <a:latin typeface="Times New Roman" panose="02020603050405020304" pitchFamily="18" charset="0"/>
                <a:ea typeface="Calibri" panose="020F0502020204030204" pitchFamily="34" charset="0"/>
                <a:cs typeface="Times New Roman" panose="02020603050405020304" pitchFamily="18" charset="0"/>
              </a:rPr>
              <a:t>pp</a:t>
            </a:r>
            <a:r>
              <a:rPr lang="ru-RU" sz="500" dirty="0">
                <a:latin typeface="Times New Roman" panose="02020603050405020304" pitchFamily="18" charset="0"/>
                <a:ea typeface="Calibri" panose="020F0502020204030204" pitchFamily="34" charset="0"/>
                <a:cs typeface="Times New Roman" panose="02020603050405020304" pitchFamily="18" charset="0"/>
              </a:rPr>
              <a:t>. 136–139, 2019, </a:t>
            </a:r>
            <a:r>
              <a:rPr lang="ru-RU" sz="500" dirty="0" err="1">
                <a:latin typeface="Times New Roman" panose="02020603050405020304" pitchFamily="18" charset="0"/>
                <a:ea typeface="Calibri" panose="020F0502020204030204" pitchFamily="34" charset="0"/>
                <a:cs typeface="Times New Roman" panose="02020603050405020304" pitchFamily="18" charset="0"/>
              </a:rPr>
              <a:t>doi</a:t>
            </a:r>
            <a:r>
              <a:rPr lang="ru-RU" sz="500" dirty="0">
                <a:latin typeface="Times New Roman" panose="02020603050405020304" pitchFamily="18" charset="0"/>
                <a:ea typeface="Calibri" panose="020F0502020204030204" pitchFamily="34" charset="0"/>
                <a:cs typeface="Times New Roman" panose="02020603050405020304" pitchFamily="18" charset="0"/>
              </a:rPr>
              <a:t>: 10.1016/j.bbrc.2019.09.116.</a:t>
            </a:r>
            <a:endParaRPr lang="ru-RU" sz="500" dirty="0">
              <a:latin typeface="Calibri" panose="020F0502020204030204" pitchFamily="34" charset="0"/>
              <a:ea typeface="Calibri" panose="020F0502020204030204" pitchFamily="34" charset="0"/>
              <a:cs typeface="Times New Roman" panose="02020603050405020304" pitchFamily="18" charset="0"/>
            </a:endParaRPr>
          </a:p>
          <a:p>
            <a:pPr marL="304800" indent="-304800"/>
            <a:r>
              <a:rPr lang="en-US" sz="800" dirty="0">
                <a:latin typeface="Times New Roman" panose="02020603050405020304" pitchFamily="18" charset="0"/>
                <a:ea typeface="Times New Roman" panose="02020603050405020304" pitchFamily="18" charset="0"/>
                <a:cs typeface="Times New Roman" panose="02020603050405020304" pitchFamily="18" charset="0"/>
              </a:rPr>
              <a:t> </a:t>
            </a:r>
            <a:endParaRPr lang="ru-RU" sz="8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2" name="Прямоугольник 11">
            <a:extLst>
              <a:ext uri="{FF2B5EF4-FFF2-40B4-BE49-F238E27FC236}">
                <a16:creationId xmlns:a16="http://schemas.microsoft.com/office/drawing/2014/main" id="{2DDE938E-C818-544F-834B-188EF974B128}"/>
              </a:ext>
            </a:extLst>
          </p:cNvPr>
          <p:cNvSpPr/>
          <p:nvPr/>
        </p:nvSpPr>
        <p:spPr>
          <a:xfrm>
            <a:off x="6629351" y="1970844"/>
            <a:ext cx="4539519" cy="923330"/>
          </a:xfrm>
          <a:prstGeom prst="rect">
            <a:avLst/>
          </a:prstGeom>
        </p:spPr>
        <p:txBody>
          <a:bodyPr wrap="square">
            <a:spAutoFit/>
          </a:bodyPr>
          <a:lstStyle/>
          <a:p>
            <a:r>
              <a:rPr lang="en-US" sz="900" b="1" dirty="0">
                <a:solidFill>
                  <a:srgbClr val="000000"/>
                </a:solidFill>
                <a:latin typeface="Roboto" panose="02000000000000000000" pitchFamily="2" charset="0"/>
                <a:ea typeface="Times New Roman" panose="02020603050405020304" pitchFamily="18" charset="0"/>
                <a:cs typeface="Times New Roman" panose="02020603050405020304" pitchFamily="18" charset="0"/>
              </a:rPr>
              <a:t>2. Supramolecular amyloid-like peptide complexes </a:t>
            </a:r>
            <a:r>
              <a:rPr lang="en-US" sz="900" dirty="0">
                <a:solidFill>
                  <a:srgbClr val="000000"/>
                </a:solidFill>
                <a:latin typeface="Roboto" panose="02000000000000000000" pitchFamily="2" charset="0"/>
                <a:ea typeface="Times New Roman" panose="02020603050405020304" pitchFamily="18" charset="0"/>
                <a:cs typeface="Times New Roman" panose="02020603050405020304" pitchFamily="18" charset="0"/>
              </a:rPr>
              <a:t>are capable of specific effects on the secondary structure of the protein, which can be used to create a new class of antiviral drugs, as was shown using small-angle neutron scattering and time-resolved x-ray scattering [4]–[6].</a:t>
            </a:r>
            <a:br>
              <a:rPr lang="en-US" dirty="0">
                <a:latin typeface="Roboto" panose="02000000000000000000" pitchFamily="2" charset="0"/>
                <a:ea typeface="Times New Roman" panose="02020603050405020304" pitchFamily="18" charset="0"/>
                <a:cs typeface="Times New Roman" panose="02020603050405020304" pitchFamily="18" charset="0"/>
              </a:rPr>
            </a:br>
            <a:endParaRPr lang="ru-RU" dirty="0"/>
          </a:p>
        </p:txBody>
      </p:sp>
      <p:sp>
        <p:nvSpPr>
          <p:cNvPr id="13" name="Прямоугольник 12">
            <a:extLst>
              <a:ext uri="{FF2B5EF4-FFF2-40B4-BE49-F238E27FC236}">
                <a16:creationId xmlns:a16="http://schemas.microsoft.com/office/drawing/2014/main" id="{F78B61D4-1564-5B43-9820-975C5051ABE6}"/>
              </a:ext>
            </a:extLst>
          </p:cNvPr>
          <p:cNvSpPr/>
          <p:nvPr/>
        </p:nvSpPr>
        <p:spPr>
          <a:xfrm>
            <a:off x="153722" y="5566463"/>
            <a:ext cx="4089783" cy="923330"/>
          </a:xfrm>
          <a:prstGeom prst="rect">
            <a:avLst/>
          </a:prstGeom>
        </p:spPr>
        <p:txBody>
          <a:bodyPr wrap="square">
            <a:spAutoFit/>
          </a:bodyPr>
          <a:lstStyle/>
          <a:p>
            <a:pPr algn="just"/>
            <a:endParaRPr lang="en-US" sz="900" dirty="0">
              <a:solidFill>
                <a:srgbClr val="000000"/>
              </a:solidFill>
              <a:latin typeface="Roboto" panose="02000000000000000000" pitchFamily="2" charset="0"/>
              <a:ea typeface="Times New Roman" panose="02020603050405020304" pitchFamily="18" charset="0"/>
              <a:cs typeface="Times New Roman" panose="02020603050405020304" pitchFamily="18" charset="0"/>
            </a:endParaRPr>
          </a:p>
          <a:p>
            <a:pPr algn="just"/>
            <a:r>
              <a:rPr lang="en-US" sz="900" dirty="0">
                <a:solidFill>
                  <a:srgbClr val="000000"/>
                </a:solidFill>
                <a:latin typeface="Roboto" panose="02000000000000000000" pitchFamily="2" charset="0"/>
                <a:ea typeface="Times New Roman" panose="02020603050405020304" pitchFamily="18" charset="0"/>
                <a:cs typeface="Times New Roman" panose="02020603050405020304" pitchFamily="18" charset="0"/>
              </a:rPr>
              <a:t>3. The interaction of supramolecular complexes formed in lipid membranes with receptors can be used to modulate cell signaling, including the creation of immunomodulating drugs that affect T cells. The effect of complexes on the chromatin structure can be used to create a new class of drugs - epigenetic regulators that affect gene expression [7].</a:t>
            </a:r>
            <a:endParaRPr lang="ru-RU" sz="9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027" name="Picture 3" descr="page1image5905184">
            <a:extLst>
              <a:ext uri="{FF2B5EF4-FFF2-40B4-BE49-F238E27FC236}">
                <a16:creationId xmlns:a16="http://schemas.microsoft.com/office/drawing/2014/main" id="{97087B0E-AF76-C345-99EA-99F4ACF578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2610" y="2585438"/>
            <a:ext cx="2102460" cy="210246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age11image3924512">
            <a:extLst>
              <a:ext uri="{FF2B5EF4-FFF2-40B4-BE49-F238E27FC236}">
                <a16:creationId xmlns:a16="http://schemas.microsoft.com/office/drawing/2014/main" id="{64FE3291-33C7-D14D-AED2-1E15684B9D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22204" y="2720591"/>
            <a:ext cx="2229532" cy="1404079"/>
          </a:xfrm>
          <a:prstGeom prst="rect">
            <a:avLst/>
          </a:prstGeom>
          <a:noFill/>
          <a:extLst>
            <a:ext uri="{909E8E84-426E-40DD-AFC4-6F175D3DCCD1}">
              <a14:hiddenFill xmlns:a14="http://schemas.microsoft.com/office/drawing/2010/main">
                <a:solidFill>
                  <a:srgbClr val="FFFFFF"/>
                </a:solidFill>
              </a14:hiddenFill>
            </a:ext>
          </a:extLst>
        </p:spPr>
      </p:pic>
      <p:sp>
        <p:nvSpPr>
          <p:cNvPr id="14" name="Прямоугольник 13">
            <a:extLst>
              <a:ext uri="{FF2B5EF4-FFF2-40B4-BE49-F238E27FC236}">
                <a16:creationId xmlns:a16="http://schemas.microsoft.com/office/drawing/2014/main" id="{F59D2D80-F873-4943-BB80-CFDC6DC4DE4A}"/>
              </a:ext>
            </a:extLst>
          </p:cNvPr>
          <p:cNvSpPr/>
          <p:nvPr/>
        </p:nvSpPr>
        <p:spPr>
          <a:xfrm>
            <a:off x="8844770" y="4084865"/>
            <a:ext cx="2324100" cy="707886"/>
          </a:xfrm>
          <a:prstGeom prst="rect">
            <a:avLst/>
          </a:prstGeom>
        </p:spPr>
        <p:txBody>
          <a:bodyPr wrap="square">
            <a:spAutoFit/>
          </a:bodyPr>
          <a:lstStyle/>
          <a:p>
            <a:r>
              <a:rPr lang="en-US" sz="800" dirty="0">
                <a:latin typeface="Times New Roman" panose="02020603050405020304" pitchFamily="18" charset="0"/>
              </a:rPr>
              <a:t>The PB1(6-13) and PB1(6-25) peptide mixture system initial (t = 0) and final (t = ∞) states spectra, reconstructed on the basis of a change in the singular decomposition zero and first components </a:t>
            </a:r>
            <a:r>
              <a:rPr lang="en-US" sz="800" dirty="0" err="1">
                <a:latin typeface="Times New Roman" panose="02020603050405020304" pitchFamily="18" charset="0"/>
              </a:rPr>
              <a:t>fro</a:t>
            </a:r>
            <a:r>
              <a:rPr lang="en-US" sz="800" dirty="0">
                <a:latin typeface="Times New Roman" panose="02020603050405020304" pitchFamily="18" charset="0"/>
              </a:rPr>
              <a:t> TR-SAXS SVD analysis</a:t>
            </a:r>
            <a:endParaRPr lang="en-US" sz="800" dirty="0"/>
          </a:p>
        </p:txBody>
      </p:sp>
      <p:pic>
        <p:nvPicPr>
          <p:cNvPr id="15" name="Рисунок 14">
            <a:extLst>
              <a:ext uri="{FF2B5EF4-FFF2-40B4-BE49-F238E27FC236}">
                <a16:creationId xmlns:a16="http://schemas.microsoft.com/office/drawing/2014/main" id="{95E18D7B-A351-A944-AEFE-9AF2A91C4A66}"/>
              </a:ext>
            </a:extLst>
          </p:cNvPr>
          <p:cNvPicPr>
            <a:picLocks noChangeAspect="1"/>
          </p:cNvPicPr>
          <p:nvPr/>
        </p:nvPicPr>
        <p:blipFill>
          <a:blip r:embed="rId5"/>
          <a:stretch>
            <a:fillRect/>
          </a:stretch>
        </p:blipFill>
        <p:spPr>
          <a:xfrm>
            <a:off x="2742706" y="2382186"/>
            <a:ext cx="1648907" cy="1938992"/>
          </a:xfrm>
          <a:prstGeom prst="rect">
            <a:avLst/>
          </a:prstGeom>
        </p:spPr>
      </p:pic>
      <p:sp>
        <p:nvSpPr>
          <p:cNvPr id="16" name="Прямоугольник 15">
            <a:extLst>
              <a:ext uri="{FF2B5EF4-FFF2-40B4-BE49-F238E27FC236}">
                <a16:creationId xmlns:a16="http://schemas.microsoft.com/office/drawing/2014/main" id="{7F317BA1-5D86-E349-BC46-D4FC82155116}"/>
              </a:ext>
            </a:extLst>
          </p:cNvPr>
          <p:cNvSpPr/>
          <p:nvPr/>
        </p:nvSpPr>
        <p:spPr>
          <a:xfrm>
            <a:off x="2742706" y="4264385"/>
            <a:ext cx="2011291" cy="1446550"/>
          </a:xfrm>
          <a:prstGeom prst="rect">
            <a:avLst/>
          </a:prstGeom>
        </p:spPr>
        <p:txBody>
          <a:bodyPr wrap="square">
            <a:spAutoFit/>
          </a:bodyPr>
          <a:lstStyle/>
          <a:p>
            <a:pPr algn="just"/>
            <a:r>
              <a:rPr lang="en-US" sz="800" dirty="0">
                <a:latin typeface="Times" pitchFamily="2" charset="0"/>
              </a:rPr>
              <a:t>Small-angle neutron scattering curves analysis results of (A) – SI fibrils; (B) – SI fibrils with </a:t>
            </a:r>
            <a:r>
              <a:rPr lang="en-US" sz="800" dirty="0" err="1">
                <a:latin typeface="Times" pitchFamily="2" charset="0"/>
              </a:rPr>
              <a:t>triazavirine</a:t>
            </a:r>
            <a:r>
              <a:rPr lang="en-US" sz="800" dirty="0">
                <a:latin typeface="Times" pitchFamily="2" charset="0"/>
              </a:rPr>
              <a:t>. Data fitted to (A) worm-like model with fibril radius of 1.40 ± 0.04 nm and Kuhn length of 12.0 ± 0.7 nm (</a:t>
            </a:r>
            <a:r>
              <a:rPr lang="el-GR" sz="800" dirty="0">
                <a:latin typeface="Times" pitchFamily="2" charset="0"/>
              </a:rPr>
              <a:t>χ</a:t>
            </a:r>
            <a:r>
              <a:rPr lang="el-GR" sz="800" dirty="0">
                <a:effectLst/>
                <a:latin typeface="Times" pitchFamily="2" charset="0"/>
              </a:rPr>
              <a:t>2 </a:t>
            </a:r>
            <a:r>
              <a:rPr lang="el-GR" sz="800" dirty="0">
                <a:latin typeface="Times" pitchFamily="2" charset="0"/>
              </a:rPr>
              <a:t>= 0.83, </a:t>
            </a:r>
            <a:r>
              <a:rPr lang="en-US" sz="800" dirty="0">
                <a:latin typeface="Times" pitchFamily="2" charset="0"/>
              </a:rPr>
              <a:t>solid green line in Panel A) and (B) linear combination of random coil model (dotted red line) and long cylinders with the radii of 4.66 ± 0.14 nm (dashed blue line), </a:t>
            </a:r>
            <a:r>
              <a:rPr lang="el-GR" sz="800" dirty="0">
                <a:latin typeface="Times" pitchFamily="2" charset="0"/>
              </a:rPr>
              <a:t>χ</a:t>
            </a:r>
            <a:r>
              <a:rPr lang="el-GR" sz="800" dirty="0">
                <a:effectLst/>
                <a:latin typeface="Times" pitchFamily="2" charset="0"/>
              </a:rPr>
              <a:t>2 </a:t>
            </a:r>
            <a:r>
              <a:rPr lang="el-GR" sz="800" dirty="0">
                <a:latin typeface="Times" pitchFamily="2" charset="0"/>
              </a:rPr>
              <a:t>= 1.2, </a:t>
            </a:r>
            <a:r>
              <a:rPr lang="en-US" sz="800" dirty="0">
                <a:latin typeface="Times" pitchFamily="2" charset="0"/>
              </a:rPr>
              <a:t>shown in solid green line in Panel B. </a:t>
            </a:r>
            <a:endParaRPr lang="en-US" sz="800" dirty="0"/>
          </a:p>
        </p:txBody>
      </p:sp>
      <p:pic>
        <p:nvPicPr>
          <p:cNvPr id="20" name="Picture 45">
            <a:extLst>
              <a:ext uri="{FF2B5EF4-FFF2-40B4-BE49-F238E27FC236}">
                <a16:creationId xmlns:a16="http://schemas.microsoft.com/office/drawing/2014/main" id="{45A9AC26-258D-0540-9219-EF2A9ED4D673}"/>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6200000">
            <a:off x="4602542" y="3083270"/>
            <a:ext cx="1815880" cy="1396318"/>
          </a:xfrm>
          <a:prstGeom prst="rect">
            <a:avLst/>
          </a:prstGeom>
          <a:solidFill>
            <a:srgbClr val="FFFFFF"/>
          </a:solidFill>
          <a:ln>
            <a:noFill/>
          </a:ln>
        </p:spPr>
      </p:pic>
      <p:sp>
        <p:nvSpPr>
          <p:cNvPr id="17" name="Прямоугольник 16">
            <a:extLst>
              <a:ext uri="{FF2B5EF4-FFF2-40B4-BE49-F238E27FC236}">
                <a16:creationId xmlns:a16="http://schemas.microsoft.com/office/drawing/2014/main" id="{D8EBABE1-4144-1C4C-90D6-AF3F318E1BA1}"/>
              </a:ext>
            </a:extLst>
          </p:cNvPr>
          <p:cNvSpPr/>
          <p:nvPr/>
        </p:nvSpPr>
        <p:spPr>
          <a:xfrm>
            <a:off x="4753997" y="2302999"/>
            <a:ext cx="1983235" cy="338554"/>
          </a:xfrm>
          <a:prstGeom prst="rect">
            <a:avLst/>
          </a:prstGeom>
        </p:spPr>
        <p:txBody>
          <a:bodyPr wrap="none">
            <a:spAutoFit/>
          </a:bodyPr>
          <a:lstStyle/>
          <a:p>
            <a:r>
              <a:rPr lang="en-US" sz="800" dirty="0">
                <a:latin typeface="TimesNewRomanPSMT"/>
              </a:rPr>
              <a:t>Interactions between SI and TZV </a:t>
            </a:r>
          </a:p>
          <a:p>
            <a:r>
              <a:rPr lang="en-US" sz="800" dirty="0">
                <a:latin typeface="TimesNewRomanPSMT"/>
              </a:rPr>
              <a:t>supramolecular complexes: MD simulation </a:t>
            </a:r>
            <a:endParaRPr lang="en-US" sz="800" dirty="0"/>
          </a:p>
        </p:txBody>
      </p:sp>
      <p:sp>
        <p:nvSpPr>
          <p:cNvPr id="18" name="Прямоугольник 17">
            <a:extLst>
              <a:ext uri="{FF2B5EF4-FFF2-40B4-BE49-F238E27FC236}">
                <a16:creationId xmlns:a16="http://schemas.microsoft.com/office/drawing/2014/main" id="{C030CA32-FCA2-484D-951D-F0228F71A357}"/>
              </a:ext>
            </a:extLst>
          </p:cNvPr>
          <p:cNvSpPr/>
          <p:nvPr/>
        </p:nvSpPr>
        <p:spPr>
          <a:xfrm>
            <a:off x="4646116" y="4805262"/>
            <a:ext cx="6405620" cy="1200329"/>
          </a:xfrm>
          <a:prstGeom prst="rect">
            <a:avLst/>
          </a:prstGeom>
        </p:spPr>
        <p:txBody>
          <a:bodyPr wrap="square">
            <a:spAutoFit/>
          </a:bodyPr>
          <a:lstStyle/>
          <a:p>
            <a:pPr marL="171450" indent="-171450">
              <a:buFontTx/>
              <a:buChar char="-"/>
            </a:pPr>
            <a:r>
              <a:rPr lang="ru-RU" sz="1200" b="1" dirty="0" err="1">
                <a:latin typeface="Times New Roman" panose="02020603050405020304" pitchFamily="18" charset="0"/>
                <a:cs typeface="Times New Roman" panose="02020603050405020304" pitchFamily="18" charset="0"/>
              </a:rPr>
              <a:t>Some</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drugs</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act</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only</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in</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the</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form</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of</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supramolecular</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complexes</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that</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are</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in</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dynamic</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equilibrium</a:t>
            </a:r>
            <a:endParaRPr lang="ru-RU" sz="1200" b="1" dirty="0">
              <a:latin typeface="Times New Roman" panose="02020603050405020304" pitchFamily="18" charset="0"/>
              <a:cs typeface="Times New Roman" panose="02020603050405020304" pitchFamily="18" charset="0"/>
            </a:endParaRPr>
          </a:p>
          <a:p>
            <a:pPr marL="171450" indent="-171450">
              <a:buFontTx/>
              <a:buChar char="-"/>
            </a:pPr>
            <a:r>
              <a:rPr lang="en-US" sz="1200" b="1" dirty="0">
                <a:latin typeface="Times New Roman" panose="02020603050405020304" pitchFamily="18" charset="0"/>
                <a:cs typeface="Times New Roman" panose="02020603050405020304" pitchFamily="18" charset="0"/>
              </a:rPr>
              <a:t>Existing of </a:t>
            </a:r>
            <a:r>
              <a:rPr lang="ru-RU" sz="1200" b="1"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s</a:t>
            </a:r>
            <a:r>
              <a:rPr lang="ru-RU" sz="1200" b="1" dirty="0" err="1">
                <a:latin typeface="Times New Roman" panose="02020603050405020304" pitchFamily="18" charset="0"/>
                <a:cs typeface="Times New Roman" panose="02020603050405020304" pitchFamily="18" charset="0"/>
              </a:rPr>
              <a:t>uch</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complexes</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cannot</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be</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detected</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using</a:t>
            </a:r>
            <a:r>
              <a:rPr lang="en-US" sz="1200" b="1" dirty="0">
                <a:latin typeface="Times New Roman" panose="02020603050405020304" pitchFamily="18" charset="0"/>
                <a:cs typeface="Times New Roman" panose="02020603050405020304" pitchFamily="18" charset="0"/>
              </a:rPr>
              <a:t> traditional methods  - </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chromatography</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or</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microscopy</a:t>
            </a:r>
            <a:endParaRPr lang="ru-RU" sz="1200" b="1" dirty="0">
              <a:latin typeface="Times New Roman" panose="02020603050405020304" pitchFamily="18" charset="0"/>
              <a:cs typeface="Times New Roman" panose="02020603050405020304" pitchFamily="18" charset="0"/>
            </a:endParaRPr>
          </a:p>
          <a:p>
            <a:pPr marL="171450" indent="-171450">
              <a:buFontTx/>
              <a:buChar char="-"/>
            </a:pPr>
            <a:r>
              <a:rPr lang="ru-RU" sz="1200" b="1" dirty="0" err="1">
                <a:latin typeface="Times New Roman" panose="02020603050405020304" pitchFamily="18" charset="0"/>
                <a:cs typeface="Times New Roman" panose="02020603050405020304" pitchFamily="18" charset="0"/>
              </a:rPr>
              <a:t>Only</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methods</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of</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light</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scattering</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neutron</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scattering</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and</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X-ray</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scattering</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can</a:t>
            </a:r>
            <a:r>
              <a:rPr lang="ru-RU" sz="1200" b="1"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be used in </a:t>
            </a:r>
            <a:r>
              <a:rPr lang="ru-RU" sz="1200" b="1" dirty="0" err="1">
                <a:latin typeface="Times New Roman" panose="02020603050405020304" pitchFamily="18" charset="0"/>
                <a:cs typeface="Times New Roman" panose="02020603050405020304" pitchFamily="18" charset="0"/>
              </a:rPr>
              <a:t>determin</a:t>
            </a:r>
            <a:r>
              <a:rPr lang="en-US" sz="1200" b="1" dirty="0" err="1">
                <a:latin typeface="Times New Roman" panose="02020603050405020304" pitchFamily="18" charset="0"/>
                <a:cs typeface="Times New Roman" panose="02020603050405020304" pitchFamily="18" charset="0"/>
              </a:rPr>
              <a:t>ation</a:t>
            </a:r>
            <a:r>
              <a:rPr lang="en-US" sz="1200" b="1" dirty="0">
                <a:latin typeface="Times New Roman" panose="02020603050405020304" pitchFamily="18" charset="0"/>
                <a:cs typeface="Times New Roman" panose="02020603050405020304" pitchFamily="18" charset="0"/>
              </a:rPr>
              <a:t> of</a:t>
            </a:r>
            <a:r>
              <a:rPr lang="ru-RU" sz="1200" b="1"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its </a:t>
            </a:r>
            <a:r>
              <a:rPr lang="ru-RU" sz="1200" b="1" dirty="0" err="1">
                <a:latin typeface="Times New Roman" panose="02020603050405020304" pitchFamily="18" charset="0"/>
                <a:cs typeface="Times New Roman" panose="02020603050405020304" pitchFamily="18" charset="0"/>
              </a:rPr>
              <a:t>mechanism</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of</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act</a:t>
            </a:r>
            <a:r>
              <a:rPr lang="en-US" sz="1200" b="1" dirty="0">
                <a:latin typeface="Times New Roman" panose="02020603050405020304" pitchFamily="18" charset="0"/>
                <a:cs typeface="Times New Roman" panose="02020603050405020304" pitchFamily="18" charset="0"/>
              </a:rPr>
              <a:t>ion</a:t>
            </a:r>
            <a:endParaRPr lang="ru-RU" sz="1200" b="1" dirty="0">
              <a:latin typeface="Times New Roman" panose="02020603050405020304" pitchFamily="18" charset="0"/>
              <a:cs typeface="Times New Roman" panose="02020603050405020304" pitchFamily="18" charset="0"/>
            </a:endParaRPr>
          </a:p>
        </p:txBody>
      </p:sp>
      <p:pic>
        <p:nvPicPr>
          <p:cNvPr id="1030" name="Picture 6" descr="О юбилее ОИЯИ, международном сотрудничестве и новой физике">
            <a:extLst>
              <a:ext uri="{FF2B5EF4-FFF2-40B4-BE49-F238E27FC236}">
                <a16:creationId xmlns:a16="http://schemas.microsoft.com/office/drawing/2014/main" id="{30210A12-8FD2-1A4F-B764-4FD7B176B53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1292" y="1670243"/>
            <a:ext cx="1182708" cy="83814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НИИ гриппа им. А.А. Смородинцева | Институт биомедицинских систем и  биотехнологий">
            <a:extLst>
              <a:ext uri="{FF2B5EF4-FFF2-40B4-BE49-F238E27FC236}">
                <a16:creationId xmlns:a16="http://schemas.microsoft.com/office/drawing/2014/main" id="{318BC710-6825-4740-8007-B45A4DAF0FC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92808" y="1602082"/>
            <a:ext cx="1458375" cy="97578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Санкт-Петербургский политехнический университет Петра Великого - Высшее  образование в России">
            <a:extLst>
              <a:ext uri="{FF2B5EF4-FFF2-40B4-BE49-F238E27FC236}">
                <a16:creationId xmlns:a16="http://schemas.microsoft.com/office/drawing/2014/main" id="{49DA61AC-C8E6-2846-9EAE-6DB74E768C4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36532" y="1665340"/>
            <a:ext cx="1892299" cy="5549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001192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358</TotalTime>
  <Words>2409</Words>
  <Application>Microsoft Macintosh PowerPoint</Application>
  <PresentationFormat>Широкоэкранный</PresentationFormat>
  <Paragraphs>96</Paragraphs>
  <Slides>9</Slides>
  <Notes>0</Notes>
  <HiddenSlides>0</HiddenSlides>
  <MMClips>0</MMClips>
  <ScaleCrop>false</ScaleCrop>
  <HeadingPairs>
    <vt:vector size="6" baseType="variant">
      <vt:variant>
        <vt:lpstr>Использованные шрифты</vt:lpstr>
      </vt:variant>
      <vt:variant>
        <vt:i4>11</vt:i4>
      </vt:variant>
      <vt:variant>
        <vt:lpstr>Тема</vt:lpstr>
      </vt:variant>
      <vt:variant>
        <vt:i4>1</vt:i4>
      </vt:variant>
      <vt:variant>
        <vt:lpstr>Заголовки слайдов</vt:lpstr>
      </vt:variant>
      <vt:variant>
        <vt:i4>9</vt:i4>
      </vt:variant>
    </vt:vector>
  </HeadingPairs>
  <TitlesOfParts>
    <vt:vector size="21" baseType="lpstr">
      <vt:lpstr>Arial</vt:lpstr>
      <vt:lpstr>ArialMT</vt:lpstr>
      <vt:lpstr>BlinkMacSystemFont</vt:lpstr>
      <vt:lpstr>Calibri</vt:lpstr>
      <vt:lpstr>Calibri Light</vt:lpstr>
      <vt:lpstr>Roboto</vt:lpstr>
      <vt:lpstr>Roboto Light</vt:lpstr>
      <vt:lpstr>Sylfaen</vt:lpstr>
      <vt:lpstr>Times</vt:lpstr>
      <vt:lpstr>Times New Roman</vt:lpstr>
      <vt:lpstr>TimesNewRomanPSMT</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Temperature-induced reorganization of influenza A nucleoprotein complex</dc:title>
  <dc:creator>Vladimir Egorov</dc:creator>
  <cp:lastModifiedBy>Vladimir Egorov</cp:lastModifiedBy>
  <cp:revision>24</cp:revision>
  <dcterms:created xsi:type="dcterms:W3CDTF">2021-06-09T15:26:02Z</dcterms:created>
  <dcterms:modified xsi:type="dcterms:W3CDTF">2021-06-09T21:24:43Z</dcterms:modified>
</cp:coreProperties>
</file>