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0" r:id="rId2"/>
  </p:sldIdLst>
  <p:sldSz cx="30279975" cy="42808525"/>
  <p:notesSz cx="29459238" cy="41987788"/>
  <p:defaultTextStyle>
    <a:defPPr>
      <a:defRPr lang="de-DE"/>
    </a:defPPr>
    <a:lvl1pPr algn="l" defTabSz="4174322" rtl="0" fontAlgn="base">
      <a:spcBef>
        <a:spcPct val="0"/>
      </a:spcBef>
      <a:spcAft>
        <a:spcPct val="0"/>
      </a:spcAft>
      <a:defRPr sz="8200" kern="1200">
        <a:solidFill>
          <a:schemeClr val="tx1"/>
        </a:solidFill>
        <a:latin typeface="Calibri" pitchFamily="34" charset="0"/>
        <a:ea typeface="MS PGothic" pitchFamily="34" charset="-128"/>
        <a:cs typeface="+mn-cs"/>
      </a:defRPr>
    </a:lvl1pPr>
    <a:lvl2pPr marL="2087163" indent="-1626225" algn="l" defTabSz="4174322" rtl="0" fontAlgn="base">
      <a:spcBef>
        <a:spcPct val="0"/>
      </a:spcBef>
      <a:spcAft>
        <a:spcPct val="0"/>
      </a:spcAft>
      <a:defRPr sz="8200" kern="1200">
        <a:solidFill>
          <a:schemeClr val="tx1"/>
        </a:solidFill>
        <a:latin typeface="Calibri" pitchFamily="34" charset="0"/>
        <a:ea typeface="MS PGothic" pitchFamily="34" charset="-128"/>
        <a:cs typeface="+mn-cs"/>
      </a:defRPr>
    </a:lvl2pPr>
    <a:lvl3pPr marL="4174322" indent="-3257630" algn="l" defTabSz="4174322" rtl="0" fontAlgn="base">
      <a:spcBef>
        <a:spcPct val="0"/>
      </a:spcBef>
      <a:spcAft>
        <a:spcPct val="0"/>
      </a:spcAft>
      <a:defRPr sz="8200" kern="1200">
        <a:solidFill>
          <a:schemeClr val="tx1"/>
        </a:solidFill>
        <a:latin typeface="Calibri" pitchFamily="34" charset="0"/>
        <a:ea typeface="MS PGothic" pitchFamily="34" charset="-128"/>
        <a:cs typeface="+mn-cs"/>
      </a:defRPr>
    </a:lvl3pPr>
    <a:lvl4pPr marL="6261485" indent="-4889033" algn="l" defTabSz="4174322" rtl="0" fontAlgn="base">
      <a:spcBef>
        <a:spcPct val="0"/>
      </a:spcBef>
      <a:spcAft>
        <a:spcPct val="0"/>
      </a:spcAft>
      <a:defRPr sz="8200" kern="1200">
        <a:solidFill>
          <a:schemeClr val="tx1"/>
        </a:solidFill>
        <a:latin typeface="Calibri" pitchFamily="34" charset="0"/>
        <a:ea typeface="MS PGothic" pitchFamily="34" charset="-128"/>
        <a:cs typeface="+mn-cs"/>
      </a:defRPr>
    </a:lvl4pPr>
    <a:lvl5pPr marL="8348645" indent="-6520438" algn="l" defTabSz="4174322" rtl="0" fontAlgn="base">
      <a:spcBef>
        <a:spcPct val="0"/>
      </a:spcBef>
      <a:spcAft>
        <a:spcPct val="0"/>
      </a:spcAft>
      <a:defRPr sz="8200" kern="1200">
        <a:solidFill>
          <a:schemeClr val="tx1"/>
        </a:solidFill>
        <a:latin typeface="Calibri" pitchFamily="34" charset="0"/>
        <a:ea typeface="MS PGothic" pitchFamily="34" charset="-128"/>
        <a:cs typeface="+mn-cs"/>
      </a:defRPr>
    </a:lvl5pPr>
    <a:lvl6pPr marL="7457846" algn="l" defTabSz="2983139" rtl="0" eaLnBrk="1" latinLnBrk="0" hangingPunct="1">
      <a:defRPr sz="8200" kern="1200">
        <a:solidFill>
          <a:schemeClr val="tx1"/>
        </a:solidFill>
        <a:latin typeface="Calibri" pitchFamily="34" charset="0"/>
        <a:ea typeface="MS PGothic" pitchFamily="34" charset="-128"/>
        <a:cs typeface="+mn-cs"/>
      </a:defRPr>
    </a:lvl6pPr>
    <a:lvl7pPr marL="8949416" algn="l" defTabSz="2983139" rtl="0" eaLnBrk="1" latinLnBrk="0" hangingPunct="1">
      <a:defRPr sz="8200" kern="1200">
        <a:solidFill>
          <a:schemeClr val="tx1"/>
        </a:solidFill>
        <a:latin typeface="Calibri" pitchFamily="34" charset="0"/>
        <a:ea typeface="MS PGothic" pitchFamily="34" charset="-128"/>
        <a:cs typeface="+mn-cs"/>
      </a:defRPr>
    </a:lvl7pPr>
    <a:lvl8pPr marL="10440985" algn="l" defTabSz="2983139" rtl="0" eaLnBrk="1" latinLnBrk="0" hangingPunct="1">
      <a:defRPr sz="8200" kern="1200">
        <a:solidFill>
          <a:schemeClr val="tx1"/>
        </a:solidFill>
        <a:latin typeface="Calibri" pitchFamily="34" charset="0"/>
        <a:ea typeface="MS PGothic" pitchFamily="34" charset="-128"/>
        <a:cs typeface="+mn-cs"/>
      </a:defRPr>
    </a:lvl8pPr>
    <a:lvl9pPr marL="11932554" algn="l" defTabSz="2983139" rtl="0" eaLnBrk="1" latinLnBrk="0" hangingPunct="1">
      <a:defRPr sz="8200"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19470" userDrawn="1">
          <p15:clr>
            <a:srgbClr val="A4A3A4"/>
          </p15:clr>
        </p15:guide>
        <p15:guide id="2" pos="9197" userDrawn="1">
          <p15:clr>
            <a:srgbClr val="A4A3A4"/>
          </p15:clr>
        </p15:guide>
        <p15:guide id="3" orient="horz" pos="25186" userDrawn="1">
          <p15:clr>
            <a:srgbClr val="A4A3A4"/>
          </p15:clr>
        </p15:guide>
        <p15:guide id="4" pos="4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3C71"/>
    <a:srgbClr val="1B264B"/>
    <a:srgbClr val="EAEAEA"/>
    <a:srgbClr val="1D3C71"/>
    <a:srgbClr val="F7F7F7"/>
    <a:srgbClr val="E4E4E4"/>
    <a:srgbClr val="DDE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332" autoAdjust="0"/>
  </p:normalViewPr>
  <p:slideViewPr>
    <p:cSldViewPr snapToGrid="0">
      <p:cViewPr>
        <p:scale>
          <a:sx n="90" d="100"/>
          <a:sy n="90" d="100"/>
        </p:scale>
        <p:origin x="-8496" y="-9178"/>
      </p:cViewPr>
      <p:guideLst>
        <p:guide orient="horz" pos="19470"/>
        <p:guide pos="9197"/>
        <p:guide orient="horz" pos="25186"/>
        <p:guide pos="456"/>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6" y="2"/>
            <a:ext cx="12765669" cy="2099391"/>
          </a:xfrm>
          <a:prstGeom prst="rect">
            <a:avLst/>
          </a:prstGeom>
        </p:spPr>
        <p:txBody>
          <a:bodyPr vert="horz" lIns="391075" tIns="195537" rIns="391075" bIns="195537" rtlCol="0"/>
          <a:lstStyle>
            <a:lvl1pPr algn="l" defTabSz="5472985">
              <a:defRPr sz="4900">
                <a:latin typeface="Calibri" pitchFamily="34" charset="0"/>
                <a:ea typeface="+mn-ea"/>
                <a:cs typeface="Arial" charset="0"/>
              </a:defRPr>
            </a:lvl1pPr>
          </a:lstStyle>
          <a:p>
            <a:pPr>
              <a:defRPr/>
            </a:pPr>
            <a:endParaRPr lang="de-DE"/>
          </a:p>
        </p:txBody>
      </p:sp>
      <p:sp>
        <p:nvSpPr>
          <p:cNvPr id="3" name="Datumsplatzhalter 2"/>
          <p:cNvSpPr>
            <a:spLocks noGrp="1"/>
          </p:cNvSpPr>
          <p:nvPr>
            <p:ph type="dt" idx="1"/>
          </p:nvPr>
        </p:nvSpPr>
        <p:spPr>
          <a:xfrm>
            <a:off x="16686760" y="2"/>
            <a:ext cx="12765669" cy="2099391"/>
          </a:xfrm>
          <a:prstGeom prst="rect">
            <a:avLst/>
          </a:prstGeom>
        </p:spPr>
        <p:txBody>
          <a:bodyPr vert="horz" wrap="square" lIns="391075" tIns="195537" rIns="391075" bIns="195537" numCol="1" anchor="t" anchorCtr="0" compatLnSpc="1">
            <a:prstTxWarp prst="textNoShape">
              <a:avLst/>
            </a:prstTxWarp>
          </a:bodyPr>
          <a:lstStyle>
            <a:lvl1pPr algn="r">
              <a:defRPr sz="4900">
                <a:cs typeface="Arial" pitchFamily="34" charset="0"/>
              </a:defRPr>
            </a:lvl1pPr>
          </a:lstStyle>
          <a:p>
            <a:fld id="{BEFD6805-6784-4F84-84F6-3D42769BBBC0}" type="datetimeFigureOut">
              <a:rPr lang="de-DE"/>
              <a:pPr/>
              <a:t>08.12.2020</a:t>
            </a:fld>
            <a:endParaRPr lang="de-DE"/>
          </a:p>
        </p:txBody>
      </p:sp>
      <p:sp>
        <p:nvSpPr>
          <p:cNvPr id="4" name="Folienbildplatzhalter 3"/>
          <p:cNvSpPr>
            <a:spLocks noGrp="1" noRot="1" noChangeAspect="1"/>
          </p:cNvSpPr>
          <p:nvPr>
            <p:ph type="sldImg" idx="2"/>
          </p:nvPr>
        </p:nvSpPr>
        <p:spPr>
          <a:xfrm>
            <a:off x="9163050" y="3152775"/>
            <a:ext cx="11133138" cy="15740063"/>
          </a:xfrm>
          <a:prstGeom prst="rect">
            <a:avLst/>
          </a:prstGeom>
          <a:noFill/>
          <a:ln w="12700">
            <a:solidFill>
              <a:prstClr val="black"/>
            </a:solidFill>
          </a:ln>
        </p:spPr>
        <p:txBody>
          <a:bodyPr vert="horz" lIns="391075" tIns="195537" rIns="391075" bIns="195537" rtlCol="0" anchor="ctr"/>
          <a:lstStyle/>
          <a:p>
            <a:pPr lvl="0"/>
            <a:endParaRPr lang="de-DE" noProof="0" smtClean="0"/>
          </a:p>
        </p:txBody>
      </p:sp>
      <p:sp>
        <p:nvSpPr>
          <p:cNvPr id="5" name="Notizenplatzhalter 4"/>
          <p:cNvSpPr>
            <a:spLocks noGrp="1"/>
          </p:cNvSpPr>
          <p:nvPr>
            <p:ph type="body" sz="quarter" idx="3"/>
          </p:nvPr>
        </p:nvSpPr>
        <p:spPr>
          <a:xfrm>
            <a:off x="2945926" y="19944199"/>
            <a:ext cx="23567390" cy="18894505"/>
          </a:xfrm>
          <a:prstGeom prst="rect">
            <a:avLst/>
          </a:prstGeom>
        </p:spPr>
        <p:txBody>
          <a:bodyPr vert="horz" wrap="square" lIns="391075" tIns="195537" rIns="391075" bIns="195537" numCol="1" anchor="t" anchorCtr="0" compatLnSpc="1">
            <a:prstTxWarp prst="textNoShape">
              <a:avLst/>
            </a:prstTxWarp>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6" name="Fußzeilenplatzhalter 5"/>
          <p:cNvSpPr>
            <a:spLocks noGrp="1"/>
          </p:cNvSpPr>
          <p:nvPr>
            <p:ph type="ftr" sz="quarter" idx="4"/>
          </p:nvPr>
        </p:nvSpPr>
        <p:spPr>
          <a:xfrm>
            <a:off x="6" y="39881113"/>
            <a:ext cx="12765669" cy="2099391"/>
          </a:xfrm>
          <a:prstGeom prst="rect">
            <a:avLst/>
          </a:prstGeom>
        </p:spPr>
        <p:txBody>
          <a:bodyPr vert="horz" lIns="391075" tIns="195537" rIns="391075" bIns="195537" rtlCol="0" anchor="b"/>
          <a:lstStyle>
            <a:lvl1pPr algn="l" defTabSz="5472985">
              <a:defRPr sz="4900">
                <a:latin typeface="Calibri" pitchFamily="34" charset="0"/>
                <a:ea typeface="+mn-ea"/>
                <a:cs typeface="Arial" charset="0"/>
              </a:defRPr>
            </a:lvl1pPr>
          </a:lstStyle>
          <a:p>
            <a:pPr>
              <a:defRPr/>
            </a:pPr>
            <a:endParaRPr lang="de-DE"/>
          </a:p>
        </p:txBody>
      </p:sp>
      <p:sp>
        <p:nvSpPr>
          <p:cNvPr id="7" name="Foliennummernplatzhalter 6"/>
          <p:cNvSpPr>
            <a:spLocks noGrp="1"/>
          </p:cNvSpPr>
          <p:nvPr>
            <p:ph type="sldNum" sz="quarter" idx="5"/>
          </p:nvPr>
        </p:nvSpPr>
        <p:spPr>
          <a:xfrm>
            <a:off x="16686760" y="39881113"/>
            <a:ext cx="12765669" cy="2099391"/>
          </a:xfrm>
          <a:prstGeom prst="rect">
            <a:avLst/>
          </a:prstGeom>
        </p:spPr>
        <p:txBody>
          <a:bodyPr vert="horz" wrap="square" lIns="391075" tIns="195537" rIns="391075" bIns="195537" numCol="1" anchor="b" anchorCtr="0" compatLnSpc="1">
            <a:prstTxWarp prst="textNoShape">
              <a:avLst/>
            </a:prstTxWarp>
          </a:bodyPr>
          <a:lstStyle>
            <a:lvl1pPr algn="r">
              <a:defRPr sz="4900">
                <a:cs typeface="Arial" pitchFamily="34" charset="0"/>
              </a:defRPr>
            </a:lvl1pPr>
          </a:lstStyle>
          <a:p>
            <a:fld id="{E20E8A70-183D-408A-8FDF-FB4204AB9E5F}" type="slidenum">
              <a:rPr lang="de-DE"/>
              <a:pPr/>
              <a:t>‹Nr.›</a:t>
            </a:fld>
            <a:endParaRPr lang="de-DE"/>
          </a:p>
        </p:txBody>
      </p:sp>
    </p:spTree>
    <p:extLst>
      <p:ext uri="{BB962C8B-B14F-4D97-AF65-F5344CB8AC3E}">
        <p14:creationId xmlns:p14="http://schemas.microsoft.com/office/powerpoint/2010/main" val="1634548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S PGothic" pitchFamily="34" charset="-128"/>
        <a:cs typeface="ＭＳ Ｐゴシック" charset="0"/>
      </a:defRPr>
    </a:lvl1pPr>
    <a:lvl2pPr marL="455757" algn="l" rtl="0" eaLnBrk="0" fontAlgn="base" hangingPunct="0">
      <a:spcBef>
        <a:spcPct val="30000"/>
      </a:spcBef>
      <a:spcAft>
        <a:spcPct val="0"/>
      </a:spcAft>
      <a:defRPr sz="1300" kern="1200">
        <a:solidFill>
          <a:schemeClr val="tx1"/>
        </a:solidFill>
        <a:latin typeface="+mn-lt"/>
        <a:ea typeface="MS PGothic" pitchFamily="34" charset="-128"/>
        <a:cs typeface="+mn-cs"/>
      </a:defRPr>
    </a:lvl2pPr>
    <a:lvl3pPr marL="911515" algn="l" rtl="0" eaLnBrk="0" fontAlgn="base" hangingPunct="0">
      <a:spcBef>
        <a:spcPct val="30000"/>
      </a:spcBef>
      <a:spcAft>
        <a:spcPct val="0"/>
      </a:spcAft>
      <a:defRPr sz="1300" kern="1200">
        <a:solidFill>
          <a:schemeClr val="tx1"/>
        </a:solidFill>
        <a:latin typeface="+mn-lt"/>
        <a:ea typeface="MS PGothic" pitchFamily="34" charset="-128"/>
        <a:cs typeface="+mn-cs"/>
      </a:defRPr>
    </a:lvl3pPr>
    <a:lvl4pPr marL="1367272" algn="l" rtl="0" eaLnBrk="0" fontAlgn="base" hangingPunct="0">
      <a:spcBef>
        <a:spcPct val="30000"/>
      </a:spcBef>
      <a:spcAft>
        <a:spcPct val="0"/>
      </a:spcAft>
      <a:defRPr sz="1300" kern="1200">
        <a:solidFill>
          <a:schemeClr val="tx1"/>
        </a:solidFill>
        <a:latin typeface="+mn-lt"/>
        <a:ea typeface="MS PGothic" pitchFamily="34" charset="-128"/>
        <a:cs typeface="+mn-cs"/>
      </a:defRPr>
    </a:lvl4pPr>
    <a:lvl5pPr marL="1828210" algn="l" rtl="0" eaLnBrk="0" fontAlgn="base" hangingPunct="0">
      <a:spcBef>
        <a:spcPct val="30000"/>
      </a:spcBef>
      <a:spcAft>
        <a:spcPct val="0"/>
      </a:spcAft>
      <a:defRPr sz="1300" kern="1200">
        <a:solidFill>
          <a:schemeClr val="tx1"/>
        </a:solidFill>
        <a:latin typeface="+mn-lt"/>
        <a:ea typeface="MS PGothic" pitchFamily="34" charset="-128"/>
        <a:cs typeface="+mn-cs"/>
      </a:defRPr>
    </a:lvl5pPr>
    <a:lvl6pPr marL="2285830" algn="l" defTabSz="914333" rtl="0" eaLnBrk="1" latinLnBrk="0" hangingPunct="1">
      <a:defRPr sz="1300" kern="1200">
        <a:solidFill>
          <a:schemeClr val="tx1"/>
        </a:solidFill>
        <a:latin typeface="+mn-lt"/>
        <a:ea typeface="+mn-ea"/>
        <a:cs typeface="+mn-cs"/>
      </a:defRPr>
    </a:lvl6pPr>
    <a:lvl7pPr marL="2742997" algn="l" defTabSz="914333" rtl="0" eaLnBrk="1" latinLnBrk="0" hangingPunct="1">
      <a:defRPr sz="1300" kern="1200">
        <a:solidFill>
          <a:schemeClr val="tx1"/>
        </a:solidFill>
        <a:latin typeface="+mn-lt"/>
        <a:ea typeface="+mn-ea"/>
        <a:cs typeface="+mn-cs"/>
      </a:defRPr>
    </a:lvl7pPr>
    <a:lvl8pPr marL="3200163" algn="l" defTabSz="914333" rtl="0" eaLnBrk="1" latinLnBrk="0" hangingPunct="1">
      <a:defRPr sz="1300" kern="1200">
        <a:solidFill>
          <a:schemeClr val="tx1"/>
        </a:solidFill>
        <a:latin typeface="+mn-lt"/>
        <a:ea typeface="+mn-ea"/>
        <a:cs typeface="+mn-cs"/>
      </a:defRPr>
    </a:lvl8pPr>
    <a:lvl9pPr marL="3657327" algn="l" defTabSz="914333"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E20E8A70-183D-408A-8FDF-FB4204AB9E5F}" type="slidenum">
              <a:rPr lang="de-DE" smtClean="0"/>
              <a:pPr/>
              <a:t>1</a:t>
            </a:fld>
            <a:endParaRPr lang="de-DE"/>
          </a:p>
        </p:txBody>
      </p:sp>
    </p:spTree>
    <p:extLst>
      <p:ext uri="{BB962C8B-B14F-4D97-AF65-F5344CB8AC3E}">
        <p14:creationId xmlns:p14="http://schemas.microsoft.com/office/powerpoint/2010/main" val="702978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7" name="Titel 1"/>
          <p:cNvSpPr>
            <a:spLocks noGrp="1"/>
          </p:cNvSpPr>
          <p:nvPr>
            <p:ph type="title"/>
          </p:nvPr>
        </p:nvSpPr>
        <p:spPr>
          <a:xfrm>
            <a:off x="1103586" y="3140628"/>
            <a:ext cx="28080000" cy="2520281"/>
          </a:xfrm>
          <a:prstGeom prst="rect">
            <a:avLst/>
          </a:prstGeom>
        </p:spPr>
        <p:txBody>
          <a:bodyPr lIns="91432" tIns="45716" rIns="91432" bIns="45716" anchor="ctr" anchorCtr="0"/>
          <a:lstStyle>
            <a:lvl1pPr algn="ctr">
              <a:defRPr sz="7200" b="1">
                <a:solidFill>
                  <a:srgbClr val="1B264B"/>
                </a:solidFill>
                <a:latin typeface="Arial" pitchFamily="34" charset="0"/>
                <a:cs typeface="Arial" pitchFamily="34" charset="0"/>
              </a:defRPr>
            </a:lvl1pPr>
          </a:lstStyle>
          <a:p>
            <a:r>
              <a:rPr lang="de-DE" dirty="0" smtClean="0"/>
              <a:t>Titel</a:t>
            </a:r>
            <a:endParaRPr lang="de-DE" dirty="0"/>
          </a:p>
        </p:txBody>
      </p:sp>
      <p:sp>
        <p:nvSpPr>
          <p:cNvPr id="8" name="Textplatzhalter 2"/>
          <p:cNvSpPr>
            <a:spLocks noGrp="1"/>
          </p:cNvSpPr>
          <p:nvPr>
            <p:ph type="body" idx="1" hasCustomPrompt="1"/>
          </p:nvPr>
        </p:nvSpPr>
        <p:spPr>
          <a:xfrm>
            <a:off x="1103586" y="5741861"/>
            <a:ext cx="28080000" cy="1224137"/>
          </a:xfrm>
          <a:prstGeom prst="rect">
            <a:avLst/>
          </a:prstGeom>
        </p:spPr>
        <p:txBody>
          <a:bodyPr lIns="91432" tIns="45716" rIns="91432" bIns="45716" anchor="ctr" anchorCtr="1"/>
          <a:lstStyle>
            <a:lvl1pPr marL="0" indent="0" algn="ctr">
              <a:buNone/>
              <a:defRPr sz="4000" b="0">
                <a:solidFill>
                  <a:srgbClr val="1B264B"/>
                </a:solidFill>
                <a:latin typeface="Arial" pitchFamily="34" charset="0"/>
                <a:cs typeface="Arial" pitchFamily="34" charset="0"/>
              </a:defRPr>
            </a:lvl1pPr>
            <a:lvl2pPr marL="2088060" indent="0">
              <a:buNone/>
              <a:defRPr sz="9100" b="1"/>
            </a:lvl2pPr>
            <a:lvl3pPr marL="4176120" indent="0">
              <a:buNone/>
              <a:defRPr sz="8200" b="1"/>
            </a:lvl3pPr>
            <a:lvl4pPr marL="6264180" indent="0">
              <a:buNone/>
              <a:defRPr sz="7200" b="1"/>
            </a:lvl4pPr>
            <a:lvl5pPr marL="8352240" indent="0">
              <a:buNone/>
              <a:defRPr sz="7200" b="1"/>
            </a:lvl5pPr>
            <a:lvl6pPr marL="10440300" indent="0">
              <a:buNone/>
              <a:defRPr sz="7200" b="1"/>
            </a:lvl6pPr>
            <a:lvl7pPr marL="12528360" indent="0">
              <a:buNone/>
              <a:defRPr sz="7200" b="1"/>
            </a:lvl7pPr>
            <a:lvl8pPr marL="14616420" indent="0">
              <a:buNone/>
              <a:defRPr sz="7200" b="1"/>
            </a:lvl8pPr>
            <a:lvl9pPr marL="16704480" indent="0">
              <a:buNone/>
              <a:defRPr sz="7200" b="1"/>
            </a:lvl9pPr>
          </a:lstStyle>
          <a:p>
            <a:pPr lvl="0"/>
            <a:r>
              <a:rPr lang="de-DE" dirty="0" smtClean="0"/>
              <a:t>Autoren</a:t>
            </a:r>
          </a:p>
        </p:txBody>
      </p:sp>
      <p:sp>
        <p:nvSpPr>
          <p:cNvPr id="10" name="Textplatzhalter 4"/>
          <p:cNvSpPr>
            <a:spLocks noGrp="1"/>
          </p:cNvSpPr>
          <p:nvPr>
            <p:ph type="body" sz="quarter" idx="3" hasCustomPrompt="1"/>
          </p:nvPr>
        </p:nvSpPr>
        <p:spPr>
          <a:xfrm>
            <a:off x="1103586" y="7078481"/>
            <a:ext cx="28080000" cy="1080121"/>
          </a:xfrm>
          <a:prstGeom prst="rect">
            <a:avLst/>
          </a:prstGeom>
        </p:spPr>
        <p:txBody>
          <a:bodyPr lIns="91432" tIns="45716" rIns="91432" bIns="45716" anchor="ctr" anchorCtr="0"/>
          <a:lstStyle>
            <a:lvl1pPr marL="0" indent="0" algn="ctr">
              <a:buNone/>
              <a:defRPr sz="2800" b="0">
                <a:solidFill>
                  <a:srgbClr val="1B264B"/>
                </a:solidFill>
                <a:latin typeface="Arial" pitchFamily="34" charset="0"/>
                <a:cs typeface="Arial" pitchFamily="34" charset="0"/>
              </a:defRPr>
            </a:lvl1pPr>
            <a:lvl2pPr marL="2088060" indent="0">
              <a:buNone/>
              <a:defRPr sz="9100" b="1"/>
            </a:lvl2pPr>
            <a:lvl3pPr marL="4176120" indent="0">
              <a:buNone/>
              <a:defRPr sz="8200" b="1"/>
            </a:lvl3pPr>
            <a:lvl4pPr marL="6264180" indent="0">
              <a:buNone/>
              <a:defRPr sz="7200" b="1"/>
            </a:lvl4pPr>
            <a:lvl5pPr marL="8352240" indent="0">
              <a:buNone/>
              <a:defRPr sz="7200" b="1"/>
            </a:lvl5pPr>
            <a:lvl6pPr marL="10440300" indent="0">
              <a:buNone/>
              <a:defRPr sz="7200" b="1"/>
            </a:lvl6pPr>
            <a:lvl7pPr marL="12528360" indent="0">
              <a:buNone/>
              <a:defRPr sz="7200" b="1"/>
            </a:lvl7pPr>
            <a:lvl8pPr marL="14616420" indent="0">
              <a:buNone/>
              <a:defRPr sz="7200" b="1"/>
            </a:lvl8pPr>
            <a:lvl9pPr marL="16704480" indent="0">
              <a:buNone/>
              <a:defRPr sz="7200" b="1"/>
            </a:lvl9pPr>
          </a:lstStyle>
          <a:p>
            <a:pPr lvl="0"/>
            <a:r>
              <a:rPr lang="de-DE" dirty="0" smtClean="0"/>
              <a:t>Affiliation</a:t>
            </a:r>
          </a:p>
        </p:txBody>
      </p:sp>
      <p:sp>
        <p:nvSpPr>
          <p:cNvPr id="5" name="Fußzeilenplatzhalter 4"/>
          <p:cNvSpPr>
            <a:spLocks noGrp="1"/>
          </p:cNvSpPr>
          <p:nvPr>
            <p:ph type="ftr" sz="quarter" idx="10"/>
          </p:nvPr>
        </p:nvSpPr>
        <p:spPr>
          <a:xfrm>
            <a:off x="558236" y="40989917"/>
            <a:ext cx="12853559" cy="1008633"/>
          </a:xfrm>
        </p:spPr>
        <p:txBody>
          <a:bodyPr/>
          <a:lstStyle>
            <a:lvl1pPr>
              <a:defRPr>
                <a:solidFill>
                  <a:srgbClr val="1B264B"/>
                </a:solidFill>
              </a:defRPr>
            </a:lvl1pPr>
          </a:lstStyle>
          <a:p>
            <a:pPr>
              <a:defRPr/>
            </a:pP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ußzeilenplatzhalter 4"/>
          <p:cNvSpPr>
            <a:spLocks noGrp="1"/>
          </p:cNvSpPr>
          <p:nvPr>
            <p:ph type="ftr" sz="quarter" idx="3"/>
          </p:nvPr>
        </p:nvSpPr>
        <p:spPr>
          <a:xfrm>
            <a:off x="558236" y="40989917"/>
            <a:ext cx="29163503" cy="1008633"/>
          </a:xfrm>
          <a:prstGeom prst="rect">
            <a:avLst/>
          </a:prstGeom>
        </p:spPr>
        <p:txBody>
          <a:bodyPr vert="horz" lIns="417613" tIns="208807" rIns="417613" bIns="208807" rtlCol="0" anchor="ctr"/>
          <a:lstStyle>
            <a:lvl1pPr algn="l" defTabSz="4176120" fontAlgn="auto">
              <a:spcBef>
                <a:spcPts val="0"/>
              </a:spcBef>
              <a:spcAft>
                <a:spcPts val="0"/>
              </a:spcAft>
              <a:defRPr sz="3300">
                <a:solidFill>
                  <a:srgbClr val="1B264B"/>
                </a:solidFill>
                <a:latin typeface="TUM Neue Helvetica 55 Regular" pitchFamily="34" charset="0"/>
                <a:ea typeface="+mn-ea"/>
                <a:cs typeface="+mn-cs"/>
              </a:defRPr>
            </a:lvl1pPr>
          </a:lstStyle>
          <a:p>
            <a:pPr>
              <a:defRPr/>
            </a:pPr>
            <a:endParaRPr lang="de-DE" dirty="0"/>
          </a:p>
        </p:txBody>
      </p:sp>
      <p:sp>
        <p:nvSpPr>
          <p:cNvPr id="8" name="Line 22"/>
          <p:cNvSpPr>
            <a:spLocks noChangeShapeType="1"/>
          </p:cNvSpPr>
          <p:nvPr userDrawn="1"/>
        </p:nvSpPr>
        <p:spPr bwMode="auto">
          <a:xfrm>
            <a:off x="0" y="2614339"/>
            <a:ext cx="30279975" cy="0"/>
          </a:xfrm>
          <a:prstGeom prst="line">
            <a:avLst/>
          </a:prstGeom>
          <a:noFill/>
          <a:ln w="177800">
            <a:solidFill>
              <a:srgbClr val="1B264B"/>
            </a:solidFill>
            <a:round/>
            <a:headEnd/>
            <a:tailEnd/>
          </a:ln>
          <a:extLst>
            <a:ext uri="{909E8E84-426E-40DD-AFC4-6F175D3DCCD1}">
              <a14:hiddenFill xmlns:a14="http://schemas.microsoft.com/office/drawing/2010/main">
                <a:noFill/>
              </a14:hiddenFill>
            </a:ext>
          </a:extLst>
        </p:spPr>
        <p:txBody>
          <a:bodyPr lIns="298314" tIns="149157" rIns="298314" bIns="149157"/>
          <a:lstStyle/>
          <a:p>
            <a:pPr>
              <a:defRPr/>
            </a:pPr>
            <a:endParaRPr lang="de-DE"/>
          </a:p>
        </p:txBody>
      </p:sp>
      <p:sp>
        <p:nvSpPr>
          <p:cNvPr id="11" name="Line 22"/>
          <p:cNvSpPr>
            <a:spLocks noChangeShapeType="1"/>
          </p:cNvSpPr>
          <p:nvPr userDrawn="1"/>
        </p:nvSpPr>
        <p:spPr bwMode="auto">
          <a:xfrm>
            <a:off x="1" y="40233693"/>
            <a:ext cx="30279974" cy="0"/>
          </a:xfrm>
          <a:prstGeom prst="line">
            <a:avLst/>
          </a:prstGeom>
          <a:noFill/>
          <a:ln w="177800">
            <a:solidFill>
              <a:srgbClr val="1B264B"/>
            </a:solidFill>
            <a:round/>
            <a:headEnd/>
            <a:tailEnd/>
          </a:ln>
          <a:extLst>
            <a:ext uri="{909E8E84-426E-40DD-AFC4-6F175D3DCCD1}">
              <a14:hiddenFill xmlns:a14="http://schemas.microsoft.com/office/drawing/2010/main">
                <a:noFill/>
              </a14:hiddenFill>
            </a:ext>
          </a:extLst>
        </p:spPr>
        <p:txBody>
          <a:bodyPr lIns="298314" tIns="149157" rIns="298314" bIns="149157"/>
          <a:lstStyle/>
          <a:p>
            <a:pPr>
              <a:defRPr/>
            </a:pPr>
            <a:endParaRPr lang="de-DE"/>
          </a:p>
        </p:txBody>
      </p:sp>
      <p:pic>
        <p:nvPicPr>
          <p:cNvPr id="31" name="Bild 1" descr="FRM_II_SR_CMYK.eps"/>
          <p:cNvPicPr>
            <a:picLocks noChangeAspect="1"/>
          </p:cNvPicPr>
          <p:nvPr userDrawn="1"/>
        </p:nvPicPr>
        <p:blipFill>
          <a:blip r:embed="rId3" cstate="print"/>
          <a:srcRect/>
          <a:stretch>
            <a:fillRect/>
          </a:stretch>
        </p:blipFill>
        <p:spPr bwMode="auto">
          <a:xfrm>
            <a:off x="23206841" y="40769733"/>
            <a:ext cx="6281610" cy="1276344"/>
          </a:xfrm>
          <a:prstGeom prst="rect">
            <a:avLst/>
          </a:prstGeom>
          <a:noFill/>
          <a:ln w="9525">
            <a:noFill/>
            <a:miter lim="800000"/>
            <a:headEnd/>
            <a:tailEnd/>
          </a:ln>
        </p:spPr>
      </p:pic>
      <p:pic>
        <p:nvPicPr>
          <p:cNvPr id="10" name="Bild 1" descr="TUMLogo_oZ_Vollfl_blau_CMYK.pdf"/>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5216" y="896845"/>
            <a:ext cx="2354400" cy="1304236"/>
          </a:xfrm>
          <a:prstGeom prst="rect">
            <a:avLst/>
          </a:prstGeom>
        </p:spPr>
      </p:pic>
      <p:pic>
        <p:nvPicPr>
          <p:cNvPr id="13" name="Bild 2" descr="logoMLZ+heinz 2012.eps"/>
          <p:cNvPicPr>
            <a:picLocks noChangeAspect="1"/>
          </p:cNvPicPr>
          <p:nvPr userDrawn="1"/>
        </p:nvPicPr>
        <p:blipFill>
          <a:blip r:embed="rId5" cstate="print"/>
          <a:srcRect/>
          <a:stretch>
            <a:fillRect/>
          </a:stretch>
        </p:blipFill>
        <p:spPr bwMode="auto">
          <a:xfrm>
            <a:off x="25916589" y="672724"/>
            <a:ext cx="3659522" cy="165978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Lst>
  <p:timing>
    <p:tnLst>
      <p:par>
        <p:cTn id="1" dur="indefinite" restart="never" nodeType="tmRoot"/>
      </p:par>
    </p:tnLst>
  </p:timing>
  <p:hf sldNum="0" hdr="0" dt="0"/>
  <p:txStyles>
    <p:titleStyle>
      <a:lvl1pPr algn="ctr" defTabSz="4174322" rtl="0" eaLnBrk="0" fontAlgn="base" hangingPunct="0">
        <a:spcBef>
          <a:spcPct val="0"/>
        </a:spcBef>
        <a:spcAft>
          <a:spcPct val="0"/>
        </a:spcAft>
        <a:defRPr sz="8200" kern="1200">
          <a:solidFill>
            <a:srgbClr val="002060"/>
          </a:solidFill>
          <a:latin typeface="TUM Neue Helvetica 55 Regular" pitchFamily="34" charset="0"/>
          <a:ea typeface="MS PGothic" pitchFamily="34" charset="-128"/>
          <a:cs typeface="ＭＳ Ｐゴシック" charset="0"/>
        </a:defRPr>
      </a:lvl1pPr>
      <a:lvl2pPr algn="ctr" defTabSz="4174322" rtl="0" eaLnBrk="0" fontAlgn="base" hangingPunct="0">
        <a:spcBef>
          <a:spcPct val="0"/>
        </a:spcBef>
        <a:spcAft>
          <a:spcPct val="0"/>
        </a:spcAft>
        <a:defRPr sz="8200">
          <a:solidFill>
            <a:srgbClr val="002060"/>
          </a:solidFill>
          <a:latin typeface="TUM Neue Helvetica 55 Regular" pitchFamily="34" charset="0"/>
          <a:ea typeface="MS PGothic" pitchFamily="34" charset="-128"/>
          <a:cs typeface="ＭＳ Ｐゴシック" charset="0"/>
        </a:defRPr>
      </a:lvl2pPr>
      <a:lvl3pPr algn="ctr" defTabSz="4174322" rtl="0" eaLnBrk="0" fontAlgn="base" hangingPunct="0">
        <a:spcBef>
          <a:spcPct val="0"/>
        </a:spcBef>
        <a:spcAft>
          <a:spcPct val="0"/>
        </a:spcAft>
        <a:defRPr sz="8200">
          <a:solidFill>
            <a:srgbClr val="002060"/>
          </a:solidFill>
          <a:latin typeface="TUM Neue Helvetica 55 Regular" pitchFamily="34" charset="0"/>
          <a:ea typeface="MS PGothic" pitchFamily="34" charset="-128"/>
          <a:cs typeface="ＭＳ Ｐゴシック" charset="0"/>
        </a:defRPr>
      </a:lvl3pPr>
      <a:lvl4pPr algn="ctr" defTabSz="4174322" rtl="0" eaLnBrk="0" fontAlgn="base" hangingPunct="0">
        <a:spcBef>
          <a:spcPct val="0"/>
        </a:spcBef>
        <a:spcAft>
          <a:spcPct val="0"/>
        </a:spcAft>
        <a:defRPr sz="8200">
          <a:solidFill>
            <a:srgbClr val="002060"/>
          </a:solidFill>
          <a:latin typeface="TUM Neue Helvetica 55 Regular" pitchFamily="34" charset="0"/>
          <a:ea typeface="MS PGothic" pitchFamily="34" charset="-128"/>
          <a:cs typeface="ＭＳ Ｐゴシック" charset="0"/>
        </a:defRPr>
      </a:lvl4pPr>
      <a:lvl5pPr algn="ctr" defTabSz="4174322" rtl="0" eaLnBrk="0" fontAlgn="base" hangingPunct="0">
        <a:spcBef>
          <a:spcPct val="0"/>
        </a:spcBef>
        <a:spcAft>
          <a:spcPct val="0"/>
        </a:spcAft>
        <a:defRPr sz="8200">
          <a:solidFill>
            <a:srgbClr val="002060"/>
          </a:solidFill>
          <a:latin typeface="TUM Neue Helvetica 55 Regular" pitchFamily="34" charset="0"/>
          <a:ea typeface="MS PGothic" pitchFamily="34" charset="-128"/>
          <a:cs typeface="ＭＳ Ｐゴシック" charset="0"/>
        </a:defRPr>
      </a:lvl5pPr>
      <a:lvl6pPr marL="457167" algn="ctr" defTabSz="4174815" rtl="0" fontAlgn="base">
        <a:spcBef>
          <a:spcPct val="0"/>
        </a:spcBef>
        <a:spcAft>
          <a:spcPct val="0"/>
        </a:spcAft>
        <a:defRPr sz="8200">
          <a:solidFill>
            <a:srgbClr val="002060"/>
          </a:solidFill>
          <a:latin typeface="TUM Neue Helvetica 55 Regular" pitchFamily="34" charset="0"/>
        </a:defRPr>
      </a:lvl6pPr>
      <a:lvl7pPr marL="914333" algn="ctr" defTabSz="4174815" rtl="0" fontAlgn="base">
        <a:spcBef>
          <a:spcPct val="0"/>
        </a:spcBef>
        <a:spcAft>
          <a:spcPct val="0"/>
        </a:spcAft>
        <a:defRPr sz="8200">
          <a:solidFill>
            <a:srgbClr val="002060"/>
          </a:solidFill>
          <a:latin typeface="TUM Neue Helvetica 55 Regular" pitchFamily="34" charset="0"/>
        </a:defRPr>
      </a:lvl7pPr>
      <a:lvl8pPr marL="1371497" algn="ctr" defTabSz="4174815" rtl="0" fontAlgn="base">
        <a:spcBef>
          <a:spcPct val="0"/>
        </a:spcBef>
        <a:spcAft>
          <a:spcPct val="0"/>
        </a:spcAft>
        <a:defRPr sz="8200">
          <a:solidFill>
            <a:srgbClr val="002060"/>
          </a:solidFill>
          <a:latin typeface="TUM Neue Helvetica 55 Regular" pitchFamily="34" charset="0"/>
        </a:defRPr>
      </a:lvl8pPr>
      <a:lvl9pPr marL="1828663" algn="ctr" defTabSz="4174815" rtl="0" fontAlgn="base">
        <a:spcBef>
          <a:spcPct val="0"/>
        </a:spcBef>
        <a:spcAft>
          <a:spcPct val="0"/>
        </a:spcAft>
        <a:defRPr sz="8200">
          <a:solidFill>
            <a:srgbClr val="002060"/>
          </a:solidFill>
          <a:latin typeface="TUM Neue Helvetica 55 Regular" pitchFamily="34" charset="0"/>
        </a:defRPr>
      </a:lvl9pPr>
    </p:titleStyle>
    <p:bodyStyle>
      <a:lvl1pPr marL="1564076" indent="-1564076" algn="l" defTabSz="4174322" rtl="0" eaLnBrk="0" fontAlgn="base" hangingPunct="0">
        <a:spcBef>
          <a:spcPct val="20000"/>
        </a:spcBef>
        <a:spcAft>
          <a:spcPct val="0"/>
        </a:spcAft>
        <a:buFont typeface="Arial" pitchFamily="34" charset="0"/>
        <a:buChar char="•"/>
        <a:defRPr sz="14700" kern="1200">
          <a:solidFill>
            <a:schemeClr val="tx1"/>
          </a:solidFill>
          <a:latin typeface="+mn-lt"/>
          <a:ea typeface="MS PGothic" pitchFamily="34" charset="-128"/>
          <a:cs typeface="ＭＳ Ｐゴシック" charset="0"/>
        </a:defRPr>
      </a:lvl1pPr>
      <a:lvl2pPr marL="3387105" indent="-1299946" algn="l" defTabSz="4174322" rtl="0" eaLnBrk="0" fontAlgn="base" hangingPunct="0">
        <a:spcBef>
          <a:spcPct val="20000"/>
        </a:spcBef>
        <a:spcAft>
          <a:spcPct val="0"/>
        </a:spcAft>
        <a:buFont typeface="Arial" pitchFamily="34" charset="0"/>
        <a:buChar char="–"/>
        <a:defRPr sz="12700" kern="1200">
          <a:solidFill>
            <a:schemeClr val="tx1"/>
          </a:solidFill>
          <a:latin typeface="+mn-lt"/>
          <a:ea typeface="MS PGothic" pitchFamily="34" charset="-128"/>
          <a:cs typeface="+mn-cs"/>
        </a:defRPr>
      </a:lvl2pPr>
      <a:lvl3pPr marL="5215315" indent="-1040993" algn="l" defTabSz="4174322" rtl="0" eaLnBrk="0" fontAlgn="base" hangingPunct="0">
        <a:spcBef>
          <a:spcPct val="20000"/>
        </a:spcBef>
        <a:spcAft>
          <a:spcPct val="0"/>
        </a:spcAft>
        <a:buFont typeface="Arial" pitchFamily="34" charset="0"/>
        <a:buChar char="•"/>
        <a:defRPr sz="11100" kern="1200">
          <a:solidFill>
            <a:schemeClr val="tx1"/>
          </a:solidFill>
          <a:latin typeface="+mn-lt"/>
          <a:ea typeface="MS PGothic" pitchFamily="34" charset="-128"/>
          <a:cs typeface="+mn-cs"/>
        </a:defRPr>
      </a:lvl3pPr>
      <a:lvl4pPr marL="7302475" indent="-1040993" algn="l" defTabSz="4174322" rtl="0" eaLnBrk="0" fontAlgn="base" hangingPunct="0">
        <a:spcBef>
          <a:spcPct val="20000"/>
        </a:spcBef>
        <a:spcAft>
          <a:spcPct val="0"/>
        </a:spcAft>
        <a:buFont typeface="Arial" pitchFamily="34" charset="0"/>
        <a:buChar char="–"/>
        <a:defRPr sz="9100" kern="1200">
          <a:solidFill>
            <a:schemeClr val="tx1"/>
          </a:solidFill>
          <a:latin typeface="+mn-lt"/>
          <a:ea typeface="MS PGothic" pitchFamily="34" charset="-128"/>
          <a:cs typeface="+mn-cs"/>
        </a:defRPr>
      </a:lvl4pPr>
      <a:lvl5pPr marL="9394815" indent="-1040993" algn="l" defTabSz="4174322" rtl="0" eaLnBrk="0" fontAlgn="base" hangingPunct="0">
        <a:spcBef>
          <a:spcPct val="20000"/>
        </a:spcBef>
        <a:spcAft>
          <a:spcPct val="0"/>
        </a:spcAft>
        <a:buFont typeface="Arial" pitchFamily="34" charset="0"/>
        <a:buChar char="»"/>
        <a:defRPr sz="9100" kern="1200">
          <a:solidFill>
            <a:schemeClr val="tx1"/>
          </a:solidFill>
          <a:latin typeface="+mn-lt"/>
          <a:ea typeface="MS PGothic" pitchFamily="34" charset="-128"/>
          <a:cs typeface="+mn-cs"/>
        </a:defRPr>
      </a:lvl5pPr>
      <a:lvl6pPr marL="11484330" indent="-1044030" algn="l" defTabSz="4176120"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2390" indent="-1044030" algn="l" defTabSz="4176120"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0450" indent="-1044030" algn="l" defTabSz="4176120"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8510" indent="-1044030" algn="l" defTabSz="4176120"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de-DE"/>
      </a:defPPr>
      <a:lvl1pPr marL="0" algn="l" defTabSz="4176120" rtl="0" eaLnBrk="1" latinLnBrk="0" hangingPunct="1">
        <a:defRPr sz="8200" kern="1200">
          <a:solidFill>
            <a:schemeClr val="tx1"/>
          </a:solidFill>
          <a:latin typeface="+mn-lt"/>
          <a:ea typeface="+mn-ea"/>
          <a:cs typeface="+mn-cs"/>
        </a:defRPr>
      </a:lvl1pPr>
      <a:lvl2pPr marL="2088060" algn="l" defTabSz="4176120" rtl="0" eaLnBrk="1" latinLnBrk="0" hangingPunct="1">
        <a:defRPr sz="8200" kern="1200">
          <a:solidFill>
            <a:schemeClr val="tx1"/>
          </a:solidFill>
          <a:latin typeface="+mn-lt"/>
          <a:ea typeface="+mn-ea"/>
          <a:cs typeface="+mn-cs"/>
        </a:defRPr>
      </a:lvl2pPr>
      <a:lvl3pPr marL="4176120" algn="l" defTabSz="4176120" rtl="0" eaLnBrk="1" latinLnBrk="0" hangingPunct="1">
        <a:defRPr sz="8200" kern="1200">
          <a:solidFill>
            <a:schemeClr val="tx1"/>
          </a:solidFill>
          <a:latin typeface="+mn-lt"/>
          <a:ea typeface="+mn-ea"/>
          <a:cs typeface="+mn-cs"/>
        </a:defRPr>
      </a:lvl3pPr>
      <a:lvl4pPr marL="6264180" algn="l" defTabSz="4176120" rtl="0" eaLnBrk="1" latinLnBrk="0" hangingPunct="1">
        <a:defRPr sz="8200" kern="1200">
          <a:solidFill>
            <a:schemeClr val="tx1"/>
          </a:solidFill>
          <a:latin typeface="+mn-lt"/>
          <a:ea typeface="+mn-ea"/>
          <a:cs typeface="+mn-cs"/>
        </a:defRPr>
      </a:lvl4pPr>
      <a:lvl5pPr marL="8352240" algn="l" defTabSz="4176120" rtl="0" eaLnBrk="1" latinLnBrk="0" hangingPunct="1">
        <a:defRPr sz="8200" kern="1200">
          <a:solidFill>
            <a:schemeClr val="tx1"/>
          </a:solidFill>
          <a:latin typeface="+mn-lt"/>
          <a:ea typeface="+mn-ea"/>
          <a:cs typeface="+mn-cs"/>
        </a:defRPr>
      </a:lvl5pPr>
      <a:lvl6pPr marL="10440300" algn="l" defTabSz="4176120" rtl="0" eaLnBrk="1" latinLnBrk="0" hangingPunct="1">
        <a:defRPr sz="8200" kern="1200">
          <a:solidFill>
            <a:schemeClr val="tx1"/>
          </a:solidFill>
          <a:latin typeface="+mn-lt"/>
          <a:ea typeface="+mn-ea"/>
          <a:cs typeface="+mn-cs"/>
        </a:defRPr>
      </a:lvl6pPr>
      <a:lvl7pPr marL="12528360" algn="l" defTabSz="4176120" rtl="0" eaLnBrk="1" latinLnBrk="0" hangingPunct="1">
        <a:defRPr sz="8200" kern="1200">
          <a:solidFill>
            <a:schemeClr val="tx1"/>
          </a:solidFill>
          <a:latin typeface="+mn-lt"/>
          <a:ea typeface="+mn-ea"/>
          <a:cs typeface="+mn-cs"/>
        </a:defRPr>
      </a:lvl7pPr>
      <a:lvl8pPr marL="14616420" algn="l" defTabSz="4176120" rtl="0" eaLnBrk="1" latinLnBrk="0" hangingPunct="1">
        <a:defRPr sz="8200" kern="1200">
          <a:solidFill>
            <a:schemeClr val="tx1"/>
          </a:solidFill>
          <a:latin typeface="+mn-lt"/>
          <a:ea typeface="+mn-ea"/>
          <a:cs typeface="+mn-cs"/>
        </a:defRPr>
      </a:lvl8pPr>
      <a:lvl9pPr marL="16704480" algn="l" defTabSz="4176120"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jpeg"/><Relationship Id="rId3" Type="http://schemas.openxmlformats.org/officeDocument/2006/relationships/image" Target="../media/image4.png"/><Relationship Id="rId21" Type="http://schemas.openxmlformats.org/officeDocument/2006/relationships/image" Target="../media/image21.jpeg"/><Relationship Id="rId7" Type="http://schemas.openxmlformats.org/officeDocument/2006/relationships/image" Target="../media/image7.emf"/><Relationship Id="rId12" Type="http://schemas.openxmlformats.org/officeDocument/2006/relationships/image" Target="../media/image12.png"/><Relationship Id="rId17" Type="http://schemas.openxmlformats.org/officeDocument/2006/relationships/image" Target="../media/image17.tif"/><Relationship Id="rId25" Type="http://schemas.openxmlformats.org/officeDocument/2006/relationships/image" Target="../media/image25.jpeg"/><Relationship Id="rId2" Type="http://schemas.openxmlformats.org/officeDocument/2006/relationships/notesSlide" Target="../notesSlides/notesSlide1.xml"/><Relationship Id="rId16" Type="http://schemas.openxmlformats.org/officeDocument/2006/relationships/image" Target="../media/image16.png"/><Relationship Id="rId20" Type="http://schemas.openxmlformats.org/officeDocument/2006/relationships/image" Target="../media/image20.tif"/><Relationship Id="rId29"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hyperlink" Target="mailto:wiebke.lohstroh@frm2.tum.de" TargetMode="External"/><Relationship Id="rId11" Type="http://schemas.openxmlformats.org/officeDocument/2006/relationships/image" Target="../media/image11.png"/><Relationship Id="rId24" Type="http://schemas.openxmlformats.org/officeDocument/2006/relationships/image" Target="../media/image24.jpeg"/><Relationship Id="rId32" Type="http://schemas.openxmlformats.org/officeDocument/2006/relationships/image" Target="../media/image32.jpeg"/><Relationship Id="rId5" Type="http://schemas.openxmlformats.org/officeDocument/2006/relationships/image" Target="../media/image6.png"/><Relationship Id="rId15" Type="http://schemas.openxmlformats.org/officeDocument/2006/relationships/image" Target="../media/image15.png"/><Relationship Id="rId23" Type="http://schemas.openxmlformats.org/officeDocument/2006/relationships/image" Target="../media/image23.jpeg"/><Relationship Id="rId28" Type="http://schemas.openxmlformats.org/officeDocument/2006/relationships/image" Target="../media/image28.png"/><Relationship Id="rId10" Type="http://schemas.openxmlformats.org/officeDocument/2006/relationships/image" Target="../media/image10.emf"/><Relationship Id="rId19" Type="http://schemas.openxmlformats.org/officeDocument/2006/relationships/image" Target="../media/image19.tif"/><Relationship Id="rId31" Type="http://schemas.openxmlformats.org/officeDocument/2006/relationships/image" Target="../media/image31.png"/><Relationship Id="rId4" Type="http://schemas.openxmlformats.org/officeDocument/2006/relationships/image" Target="../media/image5.png"/><Relationship Id="rId9" Type="http://schemas.openxmlformats.org/officeDocument/2006/relationships/image" Target="../media/image9.emf"/><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jpeg"/><Relationship Id="rId30"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0" name="Picture 4"/>
          <p:cNvPicPr>
            <a:picLocks noChangeAspect="1"/>
          </p:cNvPicPr>
          <p:nvPr/>
        </p:nvPicPr>
        <p:blipFill rotWithShape="1">
          <a:blip r:embed="rId3"/>
          <a:srcRect l="2846" t="4742" r="6772" b="4564"/>
          <a:stretch/>
        </p:blipFill>
        <p:spPr>
          <a:xfrm>
            <a:off x="7672138" y="30908451"/>
            <a:ext cx="6869630" cy="5283443"/>
          </a:xfrm>
          <a:prstGeom prst="rect">
            <a:avLst/>
          </a:prstGeom>
        </p:spPr>
      </p:pic>
      <p:pic>
        <p:nvPicPr>
          <p:cNvPr id="13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6464"/>
          <a:stretch/>
        </p:blipFill>
        <p:spPr bwMode="auto">
          <a:xfrm>
            <a:off x="3534942" y="735734"/>
            <a:ext cx="2880000" cy="1770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4" name="Grafik 11" descr="ESS_Logo.t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9326" y="761676"/>
            <a:ext cx="2880000" cy="1527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9" name="Textplatzhalter 218"/>
          <p:cNvSpPr>
            <a:spLocks noGrp="1"/>
          </p:cNvSpPr>
          <p:nvPr>
            <p:ph type="body" idx="1"/>
          </p:nvPr>
        </p:nvSpPr>
        <p:spPr>
          <a:xfrm>
            <a:off x="1103586" y="4468235"/>
            <a:ext cx="28080000" cy="1224137"/>
          </a:xfrm>
        </p:spPr>
        <p:txBody>
          <a:bodyPr/>
          <a:lstStyle/>
          <a:p>
            <a:r>
              <a:rPr lang="de-DE" dirty="0" smtClean="0"/>
              <a:t>P.P. </a:t>
            </a:r>
            <a:r>
              <a:rPr lang="de-DE" dirty="0" err="1" smtClean="0"/>
              <a:t>Deen,</a:t>
            </a:r>
            <a:r>
              <a:rPr lang="de-DE" baseline="30000" dirty="0" err="1" smtClean="0"/>
              <a:t>a,b</a:t>
            </a:r>
            <a:r>
              <a:rPr lang="de-DE" dirty="0"/>
              <a:t> </a:t>
            </a:r>
            <a:r>
              <a:rPr lang="de-DE" dirty="0" smtClean="0"/>
              <a:t>F. </a:t>
            </a:r>
            <a:r>
              <a:rPr lang="de-DE" dirty="0" err="1" smtClean="0"/>
              <a:t>Moreira,</a:t>
            </a:r>
            <a:r>
              <a:rPr lang="de-DE" baseline="30000" dirty="0" err="1" smtClean="0"/>
              <a:t>b,c</a:t>
            </a:r>
            <a:r>
              <a:rPr lang="de-DE" baseline="30000" dirty="0" smtClean="0"/>
              <a:t>  </a:t>
            </a:r>
            <a:r>
              <a:rPr lang="de-DE" dirty="0" smtClean="0"/>
              <a:t>L. </a:t>
            </a:r>
            <a:r>
              <a:rPr lang="de-DE" dirty="0" err="1" smtClean="0"/>
              <a:t>Loaiza,</a:t>
            </a:r>
            <a:r>
              <a:rPr lang="de-DE" baseline="30000" dirty="0" err="1" smtClean="0"/>
              <a:t>a</a:t>
            </a:r>
            <a:r>
              <a:rPr lang="de-DE" dirty="0" smtClean="0"/>
              <a:t> </a:t>
            </a:r>
            <a:r>
              <a:rPr lang="de-DE" u="sng" dirty="0" smtClean="0"/>
              <a:t>W. </a:t>
            </a:r>
            <a:r>
              <a:rPr lang="de-DE" u="sng" dirty="0" err="1" smtClean="0"/>
              <a:t>Lohstroh,</a:t>
            </a:r>
            <a:r>
              <a:rPr lang="de-DE" baseline="30000" dirty="0" err="1" smtClean="0"/>
              <a:t>a</a:t>
            </a:r>
            <a:r>
              <a:rPr lang="de-DE" baseline="30000" dirty="0" smtClean="0"/>
              <a:t> </a:t>
            </a:r>
            <a:r>
              <a:rPr lang="de-DE" dirty="0" smtClean="0"/>
              <a:t> D. </a:t>
            </a:r>
            <a:r>
              <a:rPr lang="de-DE" dirty="0" err="1" smtClean="0"/>
              <a:t>Norefini,</a:t>
            </a:r>
            <a:r>
              <a:rPr lang="de-DE" baseline="30000" dirty="0" err="1" smtClean="0"/>
              <a:t>b</a:t>
            </a:r>
            <a:r>
              <a:rPr lang="de-DE" dirty="0" smtClean="0"/>
              <a:t> S. </a:t>
            </a:r>
            <a:r>
              <a:rPr lang="de-DE" dirty="0" err="1" smtClean="0"/>
              <a:t>Longeville,</a:t>
            </a:r>
            <a:r>
              <a:rPr lang="de-DE" baseline="30000" dirty="0" err="1" smtClean="0"/>
              <a:t>c</a:t>
            </a:r>
            <a:endParaRPr lang="de-DE" baseline="30000" dirty="0" smtClean="0"/>
          </a:p>
        </p:txBody>
      </p:sp>
      <p:sp>
        <p:nvSpPr>
          <p:cNvPr id="220" name="Textplatzhalter 219"/>
          <p:cNvSpPr>
            <a:spLocks noGrp="1"/>
          </p:cNvSpPr>
          <p:nvPr>
            <p:ph type="body" sz="quarter" idx="3"/>
          </p:nvPr>
        </p:nvSpPr>
        <p:spPr>
          <a:xfrm>
            <a:off x="1103586" y="5902827"/>
            <a:ext cx="28080000" cy="1673890"/>
          </a:xfrm>
        </p:spPr>
        <p:txBody>
          <a:bodyPr/>
          <a:lstStyle/>
          <a:p>
            <a:pPr>
              <a:buSzPct val="25000"/>
            </a:pPr>
            <a:r>
              <a:rPr lang="de-DE" baseline="30000" dirty="0" smtClean="0"/>
              <a:t>a </a:t>
            </a:r>
            <a:r>
              <a:rPr lang="de-DE" dirty="0" smtClean="0"/>
              <a:t>Heinz </a:t>
            </a:r>
            <a:r>
              <a:rPr lang="de-DE" dirty="0"/>
              <a:t>Maier-Leibnitz Zentrum (MLZ), </a:t>
            </a:r>
            <a:r>
              <a:rPr lang="de-DE" dirty="0" smtClean="0"/>
              <a:t>Technische Universität München, Garching, Germany</a:t>
            </a:r>
          </a:p>
          <a:p>
            <a:pPr>
              <a:buSzPct val="25000"/>
            </a:pPr>
            <a:r>
              <a:rPr lang="de-DE" baseline="30000" dirty="0" smtClean="0"/>
              <a:t>b</a:t>
            </a:r>
            <a:r>
              <a:rPr lang="de-DE" dirty="0" smtClean="0"/>
              <a:t> European </a:t>
            </a:r>
            <a:r>
              <a:rPr lang="de-DE" dirty="0" err="1" smtClean="0"/>
              <a:t>Spallation</a:t>
            </a:r>
            <a:r>
              <a:rPr lang="de-DE" dirty="0" smtClean="0"/>
              <a:t> Source </a:t>
            </a:r>
            <a:r>
              <a:rPr lang="de-DE" dirty="0"/>
              <a:t>(</a:t>
            </a:r>
            <a:r>
              <a:rPr lang="de-DE" dirty="0" smtClean="0"/>
              <a:t>ESS), Lund, </a:t>
            </a:r>
            <a:r>
              <a:rPr lang="de-DE" dirty="0" err="1" smtClean="0"/>
              <a:t>Sweden</a:t>
            </a:r>
            <a:endParaRPr lang="de-DE" dirty="0" smtClean="0"/>
          </a:p>
          <a:p>
            <a:pPr>
              <a:buSzPct val="25000"/>
            </a:pPr>
            <a:r>
              <a:rPr lang="de-DE" baseline="30000" dirty="0" smtClean="0"/>
              <a:t>c</a:t>
            </a:r>
            <a:r>
              <a:rPr lang="de-DE" dirty="0" smtClean="0"/>
              <a:t> </a:t>
            </a:r>
            <a:r>
              <a:rPr lang="fr-FR" dirty="0"/>
              <a:t>Laboratoire </a:t>
            </a:r>
            <a:r>
              <a:rPr lang="fr-FR" dirty="0" err="1"/>
              <a:t>Leon</a:t>
            </a:r>
            <a:r>
              <a:rPr lang="fr-FR" dirty="0"/>
              <a:t> Brillouin (LLB), France</a:t>
            </a:r>
          </a:p>
          <a:p>
            <a:pPr>
              <a:buSzPct val="25000"/>
            </a:pPr>
            <a:endParaRPr lang="de-DE" dirty="0"/>
          </a:p>
        </p:txBody>
      </p:sp>
      <p:sp>
        <p:nvSpPr>
          <p:cNvPr id="222" name="Titel 221"/>
          <p:cNvSpPr>
            <a:spLocks noGrp="1"/>
          </p:cNvSpPr>
          <p:nvPr>
            <p:ph type="title"/>
          </p:nvPr>
        </p:nvSpPr>
        <p:spPr>
          <a:xfrm>
            <a:off x="1103586" y="2618116"/>
            <a:ext cx="28080000" cy="2520281"/>
          </a:xfrm>
        </p:spPr>
        <p:txBody>
          <a:bodyPr/>
          <a:lstStyle/>
          <a:p>
            <a:r>
              <a:rPr lang="en-US" dirty="0" smtClean="0"/>
              <a:t>CSPEC  – The cold chopper spectrometer for the ESS</a:t>
            </a:r>
            <a:endParaRPr lang="en-US" dirty="0"/>
          </a:p>
        </p:txBody>
      </p:sp>
      <p:sp>
        <p:nvSpPr>
          <p:cNvPr id="178" name="Eine Ecke des Rechtecks abrunden 177"/>
          <p:cNvSpPr/>
          <p:nvPr/>
        </p:nvSpPr>
        <p:spPr>
          <a:xfrm flipH="1">
            <a:off x="739987" y="7889871"/>
            <a:ext cx="28800000" cy="864000"/>
          </a:xfrm>
          <a:prstGeom prst="round1Rect">
            <a:avLst>
              <a:gd name="adj" fmla="val 27615"/>
            </a:avLst>
          </a:prstGeom>
          <a:gradFill flip="none" rotWithShape="1">
            <a:gsLst>
              <a:gs pos="12000">
                <a:srgbClr val="1B264B"/>
              </a:gs>
              <a:gs pos="71000">
                <a:schemeClr val="accent1">
                  <a:tint val="44500"/>
                  <a:satMod val="160000"/>
                </a:schemeClr>
              </a:gs>
              <a:gs pos="100000">
                <a:srgbClr val="EAEAEA"/>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8913" indent="-188913">
              <a:tabLst>
                <a:tab pos="188913" algn="l"/>
              </a:tabLst>
            </a:pPr>
            <a:r>
              <a:rPr lang="de-DE" sz="4800" b="1">
                <a:latin typeface="Arial" panose="020B0604020202020204" pitchFamily="34" charset="0"/>
                <a:cs typeface="Arial" panose="020B0604020202020204" pitchFamily="34" charset="0"/>
              </a:rPr>
              <a:t>	</a:t>
            </a:r>
            <a:r>
              <a:rPr lang="de-DE" sz="4800" b="1" smtClean="0">
                <a:latin typeface="Arial" panose="020B0604020202020204" pitchFamily="34" charset="0"/>
                <a:cs typeface="Arial" panose="020B0604020202020204" pitchFamily="34" charset="0"/>
              </a:rPr>
              <a:t>European </a:t>
            </a:r>
            <a:r>
              <a:rPr lang="de-DE" sz="4800" b="1" dirty="0" err="1" smtClean="0">
                <a:latin typeface="Arial" panose="020B0604020202020204" pitchFamily="34" charset="0"/>
                <a:cs typeface="Arial" panose="020B0604020202020204" pitchFamily="34" charset="0"/>
              </a:rPr>
              <a:t>Spallation</a:t>
            </a:r>
            <a:r>
              <a:rPr lang="de-DE" sz="4800" b="1" dirty="0" smtClean="0">
                <a:latin typeface="Arial" panose="020B0604020202020204" pitchFamily="34" charset="0"/>
                <a:cs typeface="Arial" panose="020B0604020202020204" pitchFamily="34" charset="0"/>
              </a:rPr>
              <a:t> Source ESS</a:t>
            </a:r>
            <a:endParaRPr lang="de-DE" sz="4800" b="1" dirty="0">
              <a:latin typeface="Arial" panose="020B0604020202020204" pitchFamily="34" charset="0"/>
              <a:cs typeface="Arial" panose="020B0604020202020204" pitchFamily="34" charset="0"/>
            </a:endParaRPr>
          </a:p>
        </p:txBody>
      </p:sp>
      <p:sp>
        <p:nvSpPr>
          <p:cNvPr id="179" name="Eine Ecke des Rechtecks abrunden 178"/>
          <p:cNvSpPr/>
          <p:nvPr/>
        </p:nvSpPr>
        <p:spPr>
          <a:xfrm flipH="1">
            <a:off x="719350" y="14984882"/>
            <a:ext cx="28820634" cy="864000"/>
          </a:xfrm>
          <a:prstGeom prst="round1Rect">
            <a:avLst>
              <a:gd name="adj" fmla="val 27615"/>
            </a:avLst>
          </a:prstGeom>
          <a:gradFill flip="none" rotWithShape="1">
            <a:gsLst>
              <a:gs pos="12000">
                <a:srgbClr val="1B264B"/>
              </a:gs>
              <a:gs pos="71000">
                <a:schemeClr val="accent1">
                  <a:tint val="44500"/>
                  <a:satMod val="160000"/>
                </a:schemeClr>
              </a:gs>
              <a:gs pos="100000">
                <a:srgbClr val="EAEAEA"/>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8913" indent="-188913"/>
            <a:r>
              <a:rPr lang="de-DE" altLang="de-DE" sz="4800" b="1" dirty="0">
                <a:latin typeface="Arial" panose="020B0604020202020204" pitchFamily="34" charset="0"/>
                <a:cs typeface="Arial" panose="020B0604020202020204" pitchFamily="34" charset="0"/>
              </a:rPr>
              <a:t>	</a:t>
            </a:r>
            <a:r>
              <a:rPr lang="de-DE" altLang="de-DE" sz="4800" b="1" dirty="0" smtClean="0">
                <a:latin typeface="Arial" panose="020B0604020202020204" pitchFamily="34" charset="0"/>
                <a:cs typeface="Arial" panose="020B0604020202020204" pitchFamily="34" charset="0"/>
              </a:rPr>
              <a:t>CSPEC – </a:t>
            </a:r>
            <a:r>
              <a:rPr lang="de-DE" altLang="de-DE" sz="4800" b="1" dirty="0" err="1" smtClean="0">
                <a:latin typeface="Arial" panose="020B0604020202020204" pitchFamily="34" charset="0"/>
                <a:cs typeface="Arial" panose="020B0604020202020204" pitchFamily="34" charset="0"/>
              </a:rPr>
              <a:t>Cold</a:t>
            </a:r>
            <a:r>
              <a:rPr lang="de-DE" altLang="de-DE" sz="4800" b="1" dirty="0" smtClean="0">
                <a:latin typeface="Arial" panose="020B0604020202020204" pitchFamily="34" charset="0"/>
                <a:cs typeface="Arial" panose="020B0604020202020204" pitchFamily="34" charset="0"/>
              </a:rPr>
              <a:t> </a:t>
            </a:r>
            <a:r>
              <a:rPr lang="de-DE" altLang="de-DE" sz="4800" b="1" dirty="0" err="1">
                <a:latin typeface="Arial" panose="020B0604020202020204" pitchFamily="34" charset="0"/>
                <a:cs typeface="Arial" panose="020B0604020202020204" pitchFamily="34" charset="0"/>
              </a:rPr>
              <a:t>C</a:t>
            </a:r>
            <a:r>
              <a:rPr lang="de-DE" altLang="de-DE" sz="4800" b="1" dirty="0" err="1" smtClean="0">
                <a:latin typeface="Arial" panose="020B0604020202020204" pitchFamily="34" charset="0"/>
                <a:cs typeface="Arial" panose="020B0604020202020204" pitchFamily="34" charset="0"/>
              </a:rPr>
              <a:t>hopper</a:t>
            </a:r>
            <a:r>
              <a:rPr lang="de-DE" altLang="de-DE" sz="4800" b="1" dirty="0" smtClean="0">
                <a:latin typeface="Arial" panose="020B0604020202020204" pitchFamily="34" charset="0"/>
                <a:cs typeface="Arial" panose="020B0604020202020204" pitchFamily="34" charset="0"/>
              </a:rPr>
              <a:t> </a:t>
            </a:r>
            <a:r>
              <a:rPr lang="de-DE" altLang="de-DE" sz="4800" b="1" dirty="0" err="1">
                <a:latin typeface="Arial" panose="020B0604020202020204" pitchFamily="34" charset="0"/>
                <a:cs typeface="Arial" panose="020B0604020202020204" pitchFamily="34" charset="0"/>
              </a:rPr>
              <a:t>S</a:t>
            </a:r>
            <a:r>
              <a:rPr lang="de-DE" altLang="de-DE" sz="4800" b="1" dirty="0" err="1" smtClean="0">
                <a:latin typeface="Arial" panose="020B0604020202020204" pitchFamily="34" charset="0"/>
                <a:cs typeface="Arial" panose="020B0604020202020204" pitchFamily="34" charset="0"/>
              </a:rPr>
              <a:t>pectrometer</a:t>
            </a:r>
            <a:endParaRPr lang="de-DE" sz="4800" b="1" dirty="0">
              <a:latin typeface="Arial" panose="020B0604020202020204" pitchFamily="34" charset="0"/>
              <a:cs typeface="Arial" panose="020B0604020202020204" pitchFamily="34" charset="0"/>
            </a:endParaRPr>
          </a:p>
        </p:txBody>
      </p:sp>
      <p:sp>
        <p:nvSpPr>
          <p:cNvPr id="424" name="Fußzeilenplatzhalter 3"/>
          <p:cNvSpPr>
            <a:spLocks noGrp="1"/>
          </p:cNvSpPr>
          <p:nvPr>
            <p:ph type="ftr" sz="quarter" idx="10"/>
          </p:nvPr>
        </p:nvSpPr>
        <p:spPr>
          <a:xfrm>
            <a:off x="725215" y="40499008"/>
            <a:ext cx="17089310" cy="2183393"/>
          </a:xfrm>
        </p:spPr>
        <p:txBody>
          <a:bodyPr/>
          <a:lstStyle/>
          <a:p>
            <a:pPr marL="1892300" indent="-1892300">
              <a:tabLst>
                <a:tab pos="7189788" algn="l"/>
              </a:tabLst>
              <a:defRPr/>
            </a:pPr>
            <a:r>
              <a:rPr lang="de-DE" sz="2800" b="1" dirty="0" err="1" smtClean="0">
                <a:latin typeface="Arial" panose="020B0604020202020204" pitchFamily="34" charset="0"/>
                <a:cs typeface="Arial" panose="020B0604020202020204" pitchFamily="34" charset="0"/>
              </a:rPr>
              <a:t>Contact</a:t>
            </a:r>
            <a:r>
              <a:rPr lang="de-DE" sz="2800" b="1" dirty="0" smtClean="0">
                <a:latin typeface="Arial" panose="020B0604020202020204" pitchFamily="34" charset="0"/>
                <a:cs typeface="Arial" panose="020B0604020202020204" pitchFamily="34" charset="0"/>
              </a:rPr>
              <a:t>:	</a:t>
            </a:r>
            <a:r>
              <a:rPr lang="de-DE" sz="2800" dirty="0" smtClean="0">
                <a:latin typeface="Arial" panose="020B0604020202020204" pitchFamily="34" charset="0"/>
                <a:cs typeface="Arial" panose="020B0604020202020204" pitchFamily="34" charset="0"/>
              </a:rPr>
              <a:t>Wiebke Lohstroh		</a:t>
            </a:r>
            <a:endParaRPr lang="de-DE" sz="2800" dirty="0">
              <a:latin typeface="Arial" panose="020B0604020202020204" pitchFamily="34" charset="0"/>
              <a:cs typeface="Arial" panose="020B0604020202020204" pitchFamily="34" charset="0"/>
            </a:endParaRPr>
          </a:p>
          <a:p>
            <a:pPr marL="1892300" indent="-1892300">
              <a:tabLst>
                <a:tab pos="6716713" algn="l"/>
                <a:tab pos="6810375" algn="l"/>
                <a:tab pos="7094538" algn="l"/>
                <a:tab pos="7189788" algn="l"/>
              </a:tabLst>
              <a:defRPr/>
            </a:pPr>
            <a:r>
              <a:rPr lang="da-DK" sz="2800" dirty="0" smtClean="0">
                <a:latin typeface="Arial" panose="020B0604020202020204" pitchFamily="34" charset="0"/>
                <a:cs typeface="Arial" panose="020B0604020202020204" pitchFamily="34" charset="0"/>
              </a:rPr>
              <a:t>	E-mail: </a:t>
            </a:r>
            <a:r>
              <a:rPr lang="da-DK" sz="2800" dirty="0">
                <a:latin typeface="Arial" panose="020B0604020202020204" pitchFamily="34" charset="0"/>
                <a:cs typeface="Arial" panose="020B0604020202020204" pitchFamily="34" charset="0"/>
                <a:hlinkClick r:id="rId6"/>
              </a:rPr>
              <a:t>wiebke.lohstroh@frm2.tum.de</a:t>
            </a:r>
            <a:r>
              <a:rPr lang="da-DK" sz="2800" dirty="0">
                <a:latin typeface="Arial" panose="020B0604020202020204" pitchFamily="34" charset="0"/>
                <a:cs typeface="Arial" panose="020B0604020202020204" pitchFamily="34" charset="0"/>
              </a:rPr>
              <a:t> </a:t>
            </a:r>
            <a:r>
              <a:rPr lang="da-DK" sz="2800" dirty="0" smtClean="0">
                <a:latin typeface="Arial" panose="020B0604020202020204" pitchFamily="34" charset="0"/>
                <a:cs typeface="Arial" panose="020B0604020202020204" pitchFamily="34" charset="0"/>
              </a:rPr>
              <a:t>	  </a:t>
            </a:r>
            <a:endParaRPr lang="de-DE" sz="2800" dirty="0"/>
          </a:p>
          <a:p>
            <a:pPr marL="1892300" indent="-1892300">
              <a:tabLst>
                <a:tab pos="7189788" algn="l"/>
                <a:tab pos="7631113" algn="l"/>
                <a:tab pos="7977188" algn="l"/>
              </a:tabLst>
              <a:defRPr/>
            </a:pPr>
            <a:r>
              <a:rPr lang="da-DK" sz="2800" dirty="0" smtClean="0">
                <a:latin typeface="Arial" panose="020B0604020202020204" pitchFamily="34" charset="0"/>
                <a:cs typeface="Arial" panose="020B0604020202020204" pitchFamily="34" charset="0"/>
              </a:rPr>
              <a:t>	Phone: </a:t>
            </a:r>
            <a:r>
              <a:rPr lang="de-DE" sz="2800" dirty="0" smtClean="0">
                <a:latin typeface="Arial" panose="020B0604020202020204" pitchFamily="34" charset="0"/>
                <a:cs typeface="Arial" panose="020B0604020202020204" pitchFamily="34" charset="0"/>
              </a:rPr>
              <a:t>+49.89.289.14735			</a:t>
            </a:r>
            <a:endParaRPr lang="da-DK" sz="2800" dirty="0">
              <a:latin typeface="Arial" panose="020B0604020202020204" pitchFamily="34" charset="0"/>
              <a:cs typeface="Arial" panose="020B0604020202020204" pitchFamily="34" charset="0"/>
            </a:endParaRPr>
          </a:p>
          <a:p>
            <a:pPr>
              <a:defRPr/>
            </a:pPr>
            <a:endParaRPr lang="de-DE" dirty="0">
              <a:latin typeface="Arial" panose="020B0604020202020204" pitchFamily="34" charset="0"/>
              <a:cs typeface="Arial" panose="020B0604020202020204" pitchFamily="34" charset="0"/>
            </a:endParaRPr>
          </a:p>
        </p:txBody>
      </p:sp>
      <p:sp>
        <p:nvSpPr>
          <p:cNvPr id="42" name="TextBox 5"/>
          <p:cNvSpPr txBox="1"/>
          <p:nvPr/>
        </p:nvSpPr>
        <p:spPr>
          <a:xfrm>
            <a:off x="948823" y="9341158"/>
            <a:ext cx="7903077" cy="4493538"/>
          </a:xfrm>
          <a:prstGeom prst="rect">
            <a:avLst/>
          </a:prstGeom>
          <a:noFill/>
        </p:spPr>
        <p:txBody>
          <a:bodyPr wrap="square" rtlCol="0">
            <a:spAutoFit/>
          </a:bodyPr>
          <a:lstStyle/>
          <a:p>
            <a:pPr defTabSz="914400" eaLnBrk="0" hangingPunct="0">
              <a:lnSpc>
                <a:spcPct val="130000"/>
              </a:lnSpc>
            </a:pPr>
            <a:r>
              <a:rPr lang="en-GB" sz="2200" dirty="0" smtClean="0">
                <a:latin typeface="Arial" pitchFamily="34" charset="0"/>
                <a:ea typeface="ＭＳ Ｐゴシック" pitchFamily="34" charset="-128"/>
              </a:rPr>
              <a:t>“The </a:t>
            </a:r>
            <a:r>
              <a:rPr lang="en-GB" sz="2200" dirty="0">
                <a:latin typeface="Arial" pitchFamily="34" charset="0"/>
                <a:ea typeface="ＭＳ Ｐゴシック" pitchFamily="34" charset="-128"/>
              </a:rPr>
              <a:t>European Spallation Source (ESS) is a European Research Infrastructure Consortium (ERIC), a multi-disciplinary research facility based on the world’s most powerful neutron source. The unique capabilities of this new facility will both greatly exceed and complement those of today's leading neutron sources, enabling new opportunities for researchers across the spectrum of scientific discovery, including life sciences, energy, environmental technology, cultural heritage and fundamental physics</a:t>
            </a:r>
            <a:r>
              <a:rPr lang="en-GB" sz="2200" dirty="0" smtClean="0">
                <a:latin typeface="Arial" pitchFamily="34" charset="0"/>
                <a:ea typeface="ＭＳ Ｐゴシック" pitchFamily="34" charset="-128"/>
              </a:rPr>
              <a:t>.“ (ESS mission statement)</a:t>
            </a:r>
          </a:p>
        </p:txBody>
      </p:sp>
      <p:pic>
        <p:nvPicPr>
          <p:cNvPr id="43"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l="56209"/>
          <a:stretch/>
        </p:blipFill>
        <p:spPr bwMode="auto">
          <a:xfrm>
            <a:off x="9237361" y="9229778"/>
            <a:ext cx="4284933" cy="5111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4" name="Gruppieren 43"/>
          <p:cNvGrpSpPr/>
          <p:nvPr/>
        </p:nvGrpSpPr>
        <p:grpSpPr>
          <a:xfrm>
            <a:off x="11874276" y="9057379"/>
            <a:ext cx="5834680" cy="2531409"/>
            <a:chOff x="-1227580" y="1455263"/>
            <a:chExt cx="5834680" cy="2531409"/>
          </a:xfrm>
        </p:grpSpPr>
        <p:pic>
          <p:nvPicPr>
            <p:cNvPr id="4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7100" y="1455263"/>
              <a:ext cx="4320000" cy="2431742"/>
            </a:xfrm>
            <a:prstGeom prst="rect">
              <a:avLst/>
            </a:prstGeom>
          </p:spPr>
        </p:pic>
        <p:cxnSp>
          <p:nvCxnSpPr>
            <p:cNvPr id="48" name="Straight Arrow Connector 15"/>
            <p:cNvCxnSpPr/>
            <p:nvPr/>
          </p:nvCxnSpPr>
          <p:spPr bwMode="auto">
            <a:xfrm flipH="1">
              <a:off x="-1227580" y="3323658"/>
              <a:ext cx="1514680" cy="663014"/>
            </a:xfrm>
            <a:prstGeom prst="straightConnector1">
              <a:avLst/>
            </a:prstGeom>
            <a:solidFill>
              <a:schemeClr val="accent1"/>
            </a:solidFill>
            <a:ln w="57150" cap="flat" cmpd="sng" algn="ctr">
              <a:solidFill>
                <a:srgbClr val="C00000"/>
              </a:solidFill>
              <a:prstDash val="solid"/>
              <a:round/>
              <a:headEnd type="none" w="med" len="med"/>
              <a:tailEnd type="arrow"/>
            </a:ln>
            <a:effectLst/>
          </p:spPr>
        </p:cxnSp>
      </p:grpSp>
      <p:pic>
        <p:nvPicPr>
          <p:cNvPr id="63"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099257" y="11673036"/>
            <a:ext cx="5763606"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Picture 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7672093" y="13043222"/>
            <a:ext cx="3156123" cy="181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7" name="Group 14"/>
          <p:cNvGrpSpPr/>
          <p:nvPr/>
        </p:nvGrpSpPr>
        <p:grpSpPr>
          <a:xfrm>
            <a:off x="11556493" y="15972128"/>
            <a:ext cx="4764906" cy="3320523"/>
            <a:chOff x="124340" y="3063710"/>
            <a:chExt cx="4013373" cy="2841694"/>
          </a:xfrm>
        </p:grpSpPr>
        <p:pic>
          <p:nvPicPr>
            <p:cNvPr id="68"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24340" y="3588618"/>
              <a:ext cx="3600000" cy="1998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 name="Picture 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b="46205"/>
            <a:stretch/>
          </p:blipFill>
          <p:spPr bwMode="auto">
            <a:xfrm>
              <a:off x="2337713" y="4625266"/>
              <a:ext cx="1800000" cy="915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0" name="Rectangle 12"/>
            <p:cNvSpPr/>
            <p:nvPr/>
          </p:nvSpPr>
          <p:spPr>
            <a:xfrm>
              <a:off x="231469" y="5566850"/>
              <a:ext cx="1753636" cy="338554"/>
            </a:xfrm>
            <a:prstGeom prst="rect">
              <a:avLst/>
            </a:prstGeom>
          </p:spPr>
          <p:txBody>
            <a:bodyPr wrap="square">
              <a:spAutoFit/>
            </a:bodyPr>
            <a:lstStyle/>
            <a:p>
              <a:pPr algn="l"/>
              <a:r>
                <a:rPr lang="en-GB" sz="800" i="1" dirty="0" err="1"/>
                <a:t>Leguy</a:t>
              </a:r>
              <a:r>
                <a:rPr lang="en-GB" sz="800" i="1" dirty="0"/>
                <a:t>, </a:t>
              </a:r>
              <a:r>
                <a:rPr lang="en-GB" sz="800" i="1" dirty="0" err="1"/>
                <a:t>Aurelien</a:t>
              </a:r>
              <a:r>
                <a:rPr lang="en-GB" sz="800" i="1" dirty="0"/>
                <a:t> MA, et al</a:t>
              </a:r>
              <a:r>
                <a:rPr lang="en-GB" sz="800" i="1" dirty="0" smtClean="0"/>
                <a:t>.,     </a:t>
              </a:r>
              <a:r>
                <a:rPr lang="en-GB" sz="800" i="1" dirty="0"/>
                <a:t>Nature communications 6 (2015).</a:t>
              </a:r>
            </a:p>
          </p:txBody>
        </p:sp>
        <p:sp>
          <p:nvSpPr>
            <p:cNvPr id="71" name="TextBox 13"/>
            <p:cNvSpPr txBox="1"/>
            <p:nvPr/>
          </p:nvSpPr>
          <p:spPr>
            <a:xfrm>
              <a:off x="231468" y="3063710"/>
              <a:ext cx="3035464" cy="830997"/>
            </a:xfrm>
            <a:prstGeom prst="rect">
              <a:avLst/>
            </a:prstGeom>
            <a:noFill/>
          </p:spPr>
          <p:txBody>
            <a:bodyPr wrap="square" rtlCol="0">
              <a:spAutoFit/>
            </a:bodyPr>
            <a:lstStyle/>
            <a:p>
              <a:pPr algn="l"/>
              <a:r>
                <a:rPr lang="de-DE" sz="1400" b="1" i="1" dirty="0" smtClean="0">
                  <a:solidFill>
                    <a:schemeClr val="bg2">
                      <a:lumMod val="50000"/>
                    </a:schemeClr>
                  </a:solidFill>
                </a:rPr>
                <a:t>hybrid </a:t>
              </a:r>
              <a:r>
                <a:rPr lang="de-DE" sz="1400" b="1" i="1" dirty="0" err="1" smtClean="0">
                  <a:solidFill>
                    <a:schemeClr val="bg2">
                      <a:lumMod val="50000"/>
                    </a:schemeClr>
                  </a:solidFill>
                </a:rPr>
                <a:t>organic-inorganic</a:t>
              </a:r>
              <a:r>
                <a:rPr lang="de-DE" sz="1400" b="1" i="1" dirty="0" smtClean="0">
                  <a:solidFill>
                    <a:schemeClr val="bg2">
                      <a:lumMod val="50000"/>
                    </a:schemeClr>
                  </a:solidFill>
                </a:rPr>
                <a:t> </a:t>
              </a:r>
              <a:r>
                <a:rPr lang="de-DE" sz="1400" b="1" i="1" dirty="0" err="1" smtClean="0">
                  <a:solidFill>
                    <a:schemeClr val="bg2">
                      <a:lumMod val="50000"/>
                    </a:schemeClr>
                  </a:solidFill>
                </a:rPr>
                <a:t>perovskite</a:t>
              </a:r>
              <a:r>
                <a:rPr lang="de-DE" sz="1400" b="1" i="1" dirty="0" smtClean="0">
                  <a:solidFill>
                    <a:schemeClr val="bg2">
                      <a:lumMod val="50000"/>
                    </a:schemeClr>
                  </a:solidFill>
                </a:rPr>
                <a:t> solar </a:t>
              </a:r>
              <a:r>
                <a:rPr lang="de-DE" sz="1400" b="1" i="1" dirty="0" err="1" smtClean="0">
                  <a:solidFill>
                    <a:schemeClr val="bg2">
                      <a:lumMod val="50000"/>
                    </a:schemeClr>
                  </a:solidFill>
                </a:rPr>
                <a:t>cells</a:t>
              </a:r>
              <a:r>
                <a:rPr lang="de-DE" sz="1400" b="1" i="1" dirty="0" smtClean="0">
                  <a:solidFill>
                    <a:schemeClr val="bg2">
                      <a:lumMod val="50000"/>
                    </a:schemeClr>
                  </a:solidFill>
                </a:rPr>
                <a:t> CH</a:t>
              </a:r>
              <a:r>
                <a:rPr lang="de-DE" sz="1400" b="1" i="1" baseline="-25000" dirty="0" smtClean="0">
                  <a:solidFill>
                    <a:schemeClr val="bg2">
                      <a:lumMod val="50000"/>
                    </a:schemeClr>
                  </a:solidFill>
                </a:rPr>
                <a:t>3</a:t>
              </a:r>
              <a:r>
                <a:rPr lang="de-DE" sz="1400" b="1" i="1" dirty="0" smtClean="0">
                  <a:solidFill>
                    <a:schemeClr val="bg2">
                      <a:lumMod val="50000"/>
                    </a:schemeClr>
                  </a:solidFill>
                </a:rPr>
                <a:t>NH</a:t>
              </a:r>
              <a:r>
                <a:rPr lang="de-DE" sz="1400" b="1" i="1" baseline="-25000" dirty="0" smtClean="0">
                  <a:solidFill>
                    <a:schemeClr val="bg2">
                      <a:lumMod val="50000"/>
                    </a:schemeClr>
                  </a:solidFill>
                </a:rPr>
                <a:t>3</a:t>
              </a:r>
              <a:r>
                <a:rPr lang="de-DE" sz="1400" b="1" i="1" dirty="0" smtClean="0">
                  <a:solidFill>
                    <a:schemeClr val="bg2">
                      <a:lumMod val="50000"/>
                    </a:schemeClr>
                  </a:solidFill>
                </a:rPr>
                <a:t>PbI</a:t>
              </a:r>
              <a:r>
                <a:rPr lang="de-DE" sz="1400" b="1" i="1" baseline="-25000" dirty="0" smtClean="0">
                  <a:solidFill>
                    <a:schemeClr val="bg2">
                      <a:lumMod val="50000"/>
                    </a:schemeClr>
                  </a:solidFill>
                </a:rPr>
                <a:t>3</a:t>
              </a:r>
            </a:p>
            <a:p>
              <a:pPr algn="l"/>
              <a:endParaRPr lang="en-GB" dirty="0" smtClean="0">
                <a:solidFill>
                  <a:schemeClr val="bg2">
                    <a:lumMod val="50000"/>
                  </a:schemeClr>
                </a:solidFill>
              </a:endParaRPr>
            </a:p>
          </p:txBody>
        </p:sp>
      </p:grpSp>
      <p:grpSp>
        <p:nvGrpSpPr>
          <p:cNvPr id="76" name="Group 7"/>
          <p:cNvGrpSpPr/>
          <p:nvPr/>
        </p:nvGrpSpPr>
        <p:grpSpPr>
          <a:xfrm>
            <a:off x="11739063" y="19295732"/>
            <a:ext cx="3957013" cy="2959838"/>
            <a:chOff x="4134731" y="4026221"/>
            <a:chExt cx="2312961" cy="2395607"/>
          </a:xfrm>
        </p:grpSpPr>
        <p:pic>
          <p:nvPicPr>
            <p:cNvPr id="77" name="Picture 2" descr="Fig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34731" y="4335843"/>
              <a:ext cx="2160000" cy="1624320"/>
            </a:xfrm>
            <a:prstGeom prst="rect">
              <a:avLst/>
            </a:prstGeom>
            <a:noFill/>
            <a:extLst>
              <a:ext uri="{909E8E84-426E-40DD-AFC4-6F175D3DCCD1}">
                <a14:hiddenFill xmlns:a14="http://schemas.microsoft.com/office/drawing/2010/main">
                  <a:solidFill>
                    <a:srgbClr val="FFFFFF"/>
                  </a:solidFill>
                </a14:hiddenFill>
              </a:ext>
            </a:extLst>
          </p:spPr>
        </p:pic>
        <p:sp>
          <p:nvSpPr>
            <p:cNvPr id="78" name="Textfeld 6"/>
            <p:cNvSpPr txBox="1"/>
            <p:nvPr/>
          </p:nvSpPr>
          <p:spPr>
            <a:xfrm>
              <a:off x="4308151" y="5960163"/>
              <a:ext cx="2139541" cy="461665"/>
            </a:xfrm>
            <a:prstGeom prst="rect">
              <a:avLst/>
            </a:prstGeom>
            <a:noFill/>
          </p:spPr>
          <p:txBody>
            <a:bodyPr wrap="square" rtlCol="0">
              <a:spAutoFit/>
            </a:bodyPr>
            <a:lstStyle/>
            <a:p>
              <a:pPr algn="l"/>
              <a:r>
                <a:rPr lang="en-US" sz="800" i="1" dirty="0"/>
                <a:t> L. E. </a:t>
              </a:r>
              <a:r>
                <a:rPr lang="en-US" sz="800" i="1" dirty="0" err="1"/>
                <a:t>Bove</a:t>
              </a:r>
              <a:r>
                <a:rPr lang="en-US" sz="800" i="1" dirty="0"/>
                <a:t>, S. Klotz, J. Philippe, and A. M. </a:t>
              </a:r>
              <a:r>
                <a:rPr lang="en-US" sz="800" i="1" dirty="0" err="1"/>
                <a:t>Saitta</a:t>
              </a:r>
              <a:r>
                <a:rPr lang="en-US" sz="800" i="1" dirty="0"/>
                <a:t> </a:t>
              </a:r>
            </a:p>
            <a:p>
              <a:pPr algn="l"/>
              <a:r>
                <a:rPr lang="en-US" sz="800" i="1" dirty="0" smtClean="0"/>
                <a:t>Phys</a:t>
              </a:r>
              <a:r>
                <a:rPr lang="en-US" sz="800" i="1" dirty="0"/>
                <a:t>. Rev. Lett. 106, </a:t>
              </a:r>
              <a:r>
                <a:rPr lang="en-US" sz="800" i="1" dirty="0" smtClean="0"/>
                <a:t>125701 (2011) </a:t>
              </a:r>
              <a:endParaRPr lang="en-US" sz="800" i="1" dirty="0"/>
            </a:p>
          </p:txBody>
        </p:sp>
        <p:sp>
          <p:nvSpPr>
            <p:cNvPr id="79" name="TextBox 20"/>
            <p:cNvSpPr txBox="1"/>
            <p:nvPr/>
          </p:nvSpPr>
          <p:spPr>
            <a:xfrm>
              <a:off x="4308151" y="4026221"/>
              <a:ext cx="2040288" cy="307777"/>
            </a:xfrm>
            <a:prstGeom prst="rect">
              <a:avLst/>
            </a:prstGeom>
            <a:noFill/>
          </p:spPr>
          <p:txBody>
            <a:bodyPr wrap="square" rtlCol="0">
              <a:spAutoFit/>
            </a:bodyPr>
            <a:lstStyle/>
            <a:p>
              <a:pPr algn="l"/>
              <a:r>
                <a:rPr lang="de-DE" sz="1400" b="1" i="1" dirty="0" smtClean="0">
                  <a:solidFill>
                    <a:schemeClr val="bg2">
                      <a:lumMod val="50000"/>
                    </a:schemeClr>
                  </a:solidFill>
                </a:rPr>
                <a:t>high </a:t>
              </a:r>
              <a:r>
                <a:rPr lang="de-DE" sz="1400" b="1" i="1" dirty="0" err="1" smtClean="0">
                  <a:solidFill>
                    <a:schemeClr val="bg2">
                      <a:lumMod val="50000"/>
                    </a:schemeClr>
                  </a:solidFill>
                </a:rPr>
                <a:t>pressure</a:t>
              </a:r>
              <a:r>
                <a:rPr lang="de-DE" sz="1400" b="1" i="1" dirty="0" smtClean="0">
                  <a:solidFill>
                    <a:schemeClr val="bg2">
                      <a:lumMod val="50000"/>
                    </a:schemeClr>
                  </a:solidFill>
                </a:rPr>
                <a:t> </a:t>
              </a:r>
              <a:r>
                <a:rPr lang="de-DE" sz="1400" b="1" i="1" dirty="0" err="1" smtClean="0">
                  <a:solidFill>
                    <a:schemeClr val="bg2">
                      <a:lumMod val="50000"/>
                    </a:schemeClr>
                  </a:solidFill>
                </a:rPr>
                <a:t>ice</a:t>
              </a:r>
              <a:r>
                <a:rPr lang="de-DE" sz="1400" b="1" i="1" dirty="0" smtClean="0">
                  <a:solidFill>
                    <a:schemeClr val="bg2">
                      <a:lumMod val="50000"/>
                    </a:schemeClr>
                  </a:solidFill>
                </a:rPr>
                <a:t> </a:t>
              </a:r>
              <a:endParaRPr lang="en-GB" dirty="0" smtClean="0">
                <a:solidFill>
                  <a:schemeClr val="bg2">
                    <a:lumMod val="50000"/>
                  </a:schemeClr>
                </a:solidFill>
              </a:endParaRPr>
            </a:p>
          </p:txBody>
        </p:sp>
      </p:grpSp>
      <p:sp>
        <p:nvSpPr>
          <p:cNvPr id="135" name="Rectangle 4"/>
          <p:cNvSpPr/>
          <p:nvPr/>
        </p:nvSpPr>
        <p:spPr>
          <a:xfrm>
            <a:off x="743663" y="15981917"/>
            <a:ext cx="8999447" cy="5721566"/>
          </a:xfrm>
          <a:prstGeom prst="rect">
            <a:avLst/>
          </a:prstGeom>
        </p:spPr>
        <p:txBody>
          <a:bodyPr wrap="square">
            <a:spAutoFit/>
          </a:bodyPr>
          <a:lstStyle/>
          <a:p>
            <a:pPr algn="l">
              <a:lnSpc>
                <a:spcPct val="130000"/>
              </a:lnSpc>
              <a:spcAft>
                <a:spcPts val="300"/>
              </a:spcAft>
              <a:buClr>
                <a:srgbClr val="990033"/>
              </a:buClr>
            </a:pPr>
            <a:r>
              <a:rPr lang="de-DE" sz="2400" b="1" dirty="0" smtClean="0">
                <a:solidFill>
                  <a:srgbClr val="C00000"/>
                </a:solidFill>
                <a:latin typeface="Arial" panose="020B0604020202020204" pitchFamily="34" charset="0"/>
                <a:cs typeface="Arial" panose="020B0604020202020204" pitchFamily="34" charset="0"/>
              </a:rPr>
              <a:t>CSPEC </a:t>
            </a:r>
            <a:r>
              <a:rPr lang="de-DE" sz="2400" b="1" dirty="0" err="1" smtClean="0">
                <a:solidFill>
                  <a:srgbClr val="C00000"/>
                </a:solidFill>
                <a:latin typeface="Arial" panose="020B0604020202020204" pitchFamily="34" charset="0"/>
                <a:cs typeface="Arial" panose="020B0604020202020204" pitchFamily="34" charset="0"/>
              </a:rPr>
              <a:t>characteristics</a:t>
            </a:r>
            <a:endParaRPr lang="en-GB" sz="2400" b="1" dirty="0" smtClean="0">
              <a:solidFill>
                <a:srgbClr val="C00000"/>
              </a:solidFill>
              <a:latin typeface="Arial" panose="020B0604020202020204" pitchFamily="34" charset="0"/>
              <a:cs typeface="Arial" panose="020B0604020202020204" pitchFamily="34" charset="0"/>
            </a:endParaRPr>
          </a:p>
          <a:p>
            <a:pPr marL="285750" indent="-285750" algn="l">
              <a:lnSpc>
                <a:spcPct val="130000"/>
              </a:lnSpc>
              <a:spcAft>
                <a:spcPts val="300"/>
              </a:spcAft>
              <a:buClr>
                <a:srgbClr val="990033"/>
              </a:buClr>
              <a:buFont typeface="Wingdings" panose="05000000000000000000" pitchFamily="2" charset="2"/>
              <a:buChar char="§"/>
            </a:pPr>
            <a:r>
              <a:rPr lang="en-GB" sz="2200" dirty="0" smtClean="0">
                <a:latin typeface="Arial" panose="020B0604020202020204" pitchFamily="34" charset="0"/>
                <a:cs typeface="Arial" panose="020B0604020202020204" pitchFamily="34" charset="0"/>
              </a:rPr>
              <a:t>Wavelength </a:t>
            </a:r>
            <a:r>
              <a:rPr lang="en-GB" sz="2200" dirty="0">
                <a:latin typeface="Arial" panose="020B0604020202020204" pitchFamily="34" charset="0"/>
                <a:cs typeface="Arial" panose="020B0604020202020204" pitchFamily="34" charset="0"/>
              </a:rPr>
              <a:t>range = 2 – </a:t>
            </a:r>
            <a:r>
              <a:rPr lang="en-GB" sz="2200" dirty="0" smtClean="0">
                <a:latin typeface="Arial" panose="020B0604020202020204" pitchFamily="34" charset="0"/>
                <a:cs typeface="Arial" panose="020B0604020202020204" pitchFamily="34" charset="0"/>
              </a:rPr>
              <a:t>20 </a:t>
            </a:r>
            <a:r>
              <a:rPr lang="en-GB" sz="2200" dirty="0">
                <a:latin typeface="Arial" panose="020B0604020202020204" pitchFamily="34" charset="0"/>
                <a:cs typeface="Arial" panose="020B0604020202020204" pitchFamily="34" charset="0"/>
              </a:rPr>
              <a:t>Å.</a:t>
            </a:r>
          </a:p>
          <a:p>
            <a:pPr marL="285750" indent="-285750" algn="l">
              <a:lnSpc>
                <a:spcPct val="130000"/>
              </a:lnSpc>
              <a:spcAft>
                <a:spcPts val="300"/>
              </a:spcAft>
              <a:buClr>
                <a:srgbClr val="990033"/>
              </a:buClr>
              <a:buFont typeface="Wingdings" panose="05000000000000000000" pitchFamily="2" charset="2"/>
              <a:buChar char="§"/>
            </a:pPr>
            <a:r>
              <a:rPr lang="en-GB" sz="2200" dirty="0" smtClean="0">
                <a:latin typeface="Arial" panose="020B0604020202020204" pitchFamily="34" charset="0"/>
                <a:cs typeface="Arial" panose="020B0604020202020204" pitchFamily="34" charset="0"/>
              </a:rPr>
              <a:t>CSPEC </a:t>
            </a:r>
            <a:r>
              <a:rPr lang="en-GB" sz="2200" dirty="0">
                <a:latin typeface="Arial" panose="020B0604020202020204" pitchFamily="34" charset="0"/>
                <a:cs typeface="Arial" panose="020B0604020202020204" pitchFamily="34" charset="0"/>
              </a:rPr>
              <a:t>shall probe excitations up from 0.005 up to 20 </a:t>
            </a:r>
            <a:r>
              <a:rPr lang="en-GB" sz="2200" dirty="0" err="1">
                <a:latin typeface="Arial" panose="020B0604020202020204" pitchFamily="34" charset="0"/>
                <a:cs typeface="Arial" panose="020B0604020202020204" pitchFamily="34" charset="0"/>
              </a:rPr>
              <a:t>meV</a:t>
            </a:r>
            <a:r>
              <a:rPr lang="en-GB" sz="2200" dirty="0">
                <a:latin typeface="Arial" panose="020B0604020202020204" pitchFamily="34" charset="0"/>
                <a:cs typeface="Arial" panose="020B0604020202020204" pitchFamily="34" charset="0"/>
              </a:rPr>
              <a:t>.</a:t>
            </a:r>
          </a:p>
          <a:p>
            <a:pPr marL="285750" indent="-285750" algn="l">
              <a:lnSpc>
                <a:spcPct val="130000"/>
              </a:lnSpc>
              <a:spcAft>
                <a:spcPts val="300"/>
              </a:spcAft>
              <a:buClr>
                <a:srgbClr val="990033"/>
              </a:buClr>
              <a:buFont typeface="Wingdings" panose="05000000000000000000" pitchFamily="2" charset="2"/>
              <a:buChar char="§"/>
            </a:pPr>
            <a:r>
              <a:rPr lang="en-GB" sz="2200" dirty="0" smtClean="0">
                <a:latin typeface="Arial" panose="020B0604020202020204" pitchFamily="34" charset="0"/>
                <a:cs typeface="Arial" panose="020B0604020202020204" pitchFamily="34" charset="0"/>
              </a:rPr>
              <a:t>CSPEC </a:t>
            </a:r>
            <a:r>
              <a:rPr lang="en-GB" sz="2200" dirty="0">
                <a:latin typeface="Arial" panose="020B0604020202020204" pitchFamily="34" charset="0"/>
                <a:cs typeface="Arial" panose="020B0604020202020204" pitchFamily="34" charset="0"/>
              </a:rPr>
              <a:t>shall measure in repetition rate multiplication configuration.</a:t>
            </a:r>
          </a:p>
          <a:p>
            <a:pPr marL="285750" indent="-285750" algn="l">
              <a:lnSpc>
                <a:spcPct val="130000"/>
              </a:lnSpc>
              <a:spcAft>
                <a:spcPts val="300"/>
              </a:spcAft>
              <a:buClr>
                <a:srgbClr val="990033"/>
              </a:buClr>
              <a:buFont typeface="Wingdings" panose="05000000000000000000" pitchFamily="2" charset="2"/>
              <a:buChar char="§"/>
            </a:pPr>
            <a:r>
              <a:rPr lang="en-GB" sz="2200" dirty="0" smtClean="0">
                <a:latin typeface="Arial" panose="020B0604020202020204" pitchFamily="34" charset="0"/>
                <a:cs typeface="Arial" panose="020B0604020202020204" pitchFamily="34" charset="0"/>
              </a:rPr>
              <a:t>CSPEC </a:t>
            </a:r>
            <a:r>
              <a:rPr lang="en-GB" sz="2200" dirty="0">
                <a:latin typeface="Arial" panose="020B0604020202020204" pitchFamily="34" charset="0"/>
                <a:cs typeface="Arial" panose="020B0604020202020204" pitchFamily="34" charset="0"/>
              </a:rPr>
              <a:t>shall be capable of energy resolutions down to ΔE/E = </a:t>
            </a:r>
            <a:r>
              <a:rPr lang="en-GB" sz="2200" dirty="0" smtClean="0">
                <a:latin typeface="Arial" panose="020B0604020202020204" pitchFamily="34" charset="0"/>
                <a:cs typeface="Arial" panose="020B0604020202020204" pitchFamily="34" charset="0"/>
              </a:rPr>
              <a:t>1.5% </a:t>
            </a:r>
            <a:r>
              <a:rPr lang="en-GB" sz="2200" dirty="0">
                <a:latin typeface="Arial" panose="020B0604020202020204" pitchFamily="34" charset="0"/>
                <a:cs typeface="Arial" panose="020B0604020202020204" pitchFamily="34" charset="0"/>
              </a:rPr>
              <a:t>at </a:t>
            </a:r>
            <a:r>
              <a:rPr lang="en-GB" sz="2200" dirty="0" smtClean="0">
                <a:latin typeface="Arial" panose="020B0604020202020204" pitchFamily="34" charset="0"/>
                <a:cs typeface="Arial" panose="020B0604020202020204" pitchFamily="34" charset="0"/>
              </a:rPr>
              <a:t>4 Å</a:t>
            </a:r>
            <a:endParaRPr lang="en-GB" sz="2200" dirty="0">
              <a:latin typeface="Arial" panose="020B0604020202020204" pitchFamily="34" charset="0"/>
              <a:cs typeface="Arial" panose="020B0604020202020204" pitchFamily="34" charset="0"/>
            </a:endParaRPr>
          </a:p>
          <a:p>
            <a:pPr marL="285750" indent="-285750" algn="l">
              <a:lnSpc>
                <a:spcPct val="130000"/>
              </a:lnSpc>
              <a:spcAft>
                <a:spcPts val="300"/>
              </a:spcAft>
              <a:buClr>
                <a:srgbClr val="990033"/>
              </a:buClr>
              <a:buFont typeface="Wingdings" panose="05000000000000000000" pitchFamily="2" charset="2"/>
              <a:buChar char="§"/>
            </a:pPr>
            <a:r>
              <a:rPr lang="en-GB" sz="2200" dirty="0" smtClean="0">
                <a:latin typeface="Arial" panose="020B0604020202020204" pitchFamily="34" charset="0"/>
                <a:cs typeface="Arial" panose="020B0604020202020204" pitchFamily="34" charset="0"/>
              </a:rPr>
              <a:t>CSPEC </a:t>
            </a:r>
            <a:r>
              <a:rPr lang="en-GB" sz="2200" dirty="0">
                <a:latin typeface="Arial" panose="020B0604020202020204" pitchFamily="34" charset="0"/>
                <a:cs typeface="Arial" panose="020B0604020202020204" pitchFamily="34" charset="0"/>
              </a:rPr>
              <a:t>shall be capable of spatial resolution ΔQ/Q = 2%.</a:t>
            </a:r>
          </a:p>
          <a:p>
            <a:pPr marL="285750" indent="-285750" algn="l">
              <a:lnSpc>
                <a:spcPct val="130000"/>
              </a:lnSpc>
              <a:spcAft>
                <a:spcPts val="300"/>
              </a:spcAft>
              <a:buClr>
                <a:srgbClr val="990033"/>
              </a:buClr>
              <a:buFont typeface="Wingdings" panose="05000000000000000000" pitchFamily="2" charset="2"/>
              <a:buChar char="§"/>
            </a:pPr>
            <a:r>
              <a:rPr lang="en-GB" sz="2200" dirty="0" smtClean="0">
                <a:latin typeface="Arial" panose="020B0604020202020204" pitchFamily="34" charset="0"/>
                <a:cs typeface="Arial" panose="020B0604020202020204" pitchFamily="34" charset="0"/>
              </a:rPr>
              <a:t>CSPEC </a:t>
            </a:r>
            <a:r>
              <a:rPr lang="en-GB" sz="2200" dirty="0">
                <a:latin typeface="Arial" panose="020B0604020202020204" pitchFamily="34" charset="0"/>
                <a:cs typeface="Arial" panose="020B0604020202020204" pitchFamily="34" charset="0"/>
              </a:rPr>
              <a:t>shall provide a signal to noise of </a:t>
            </a:r>
            <a:r>
              <a:rPr lang="en-GB" sz="2200" dirty="0" smtClean="0">
                <a:latin typeface="Arial" panose="020B0604020202020204" pitchFamily="34" charset="0"/>
                <a:cs typeface="Arial" panose="020B0604020202020204" pitchFamily="34" charset="0"/>
              </a:rPr>
              <a:t>10</a:t>
            </a:r>
            <a:r>
              <a:rPr lang="en-GB" sz="2200" baseline="30000" dirty="0" smtClean="0">
                <a:latin typeface="Arial" panose="020B0604020202020204" pitchFamily="34" charset="0"/>
                <a:cs typeface="Arial" panose="020B0604020202020204" pitchFamily="34" charset="0"/>
              </a:rPr>
              <a:t>5</a:t>
            </a:r>
            <a:r>
              <a:rPr lang="en-GB" sz="2200" dirty="0" smtClean="0">
                <a:latin typeface="Arial" panose="020B0604020202020204" pitchFamily="34" charset="0"/>
                <a:cs typeface="Arial" panose="020B0604020202020204" pitchFamily="34" charset="0"/>
              </a:rPr>
              <a:t> </a:t>
            </a:r>
            <a:r>
              <a:rPr lang="en-GB" sz="2200" dirty="0">
                <a:latin typeface="Arial" panose="020B0604020202020204" pitchFamily="34" charset="0"/>
                <a:cs typeface="Arial" panose="020B0604020202020204" pitchFamily="34" charset="0"/>
              </a:rPr>
              <a:t>at 5 </a:t>
            </a:r>
            <a:r>
              <a:rPr lang="en-GB" sz="2200" dirty="0" smtClean="0">
                <a:latin typeface="Arial" panose="020B0604020202020204" pitchFamily="34" charset="0"/>
                <a:cs typeface="Arial" panose="020B0604020202020204" pitchFamily="34" charset="0"/>
              </a:rPr>
              <a:t>Å</a:t>
            </a:r>
            <a:endParaRPr lang="en-GB" sz="2200" dirty="0">
              <a:latin typeface="Arial" panose="020B0604020202020204" pitchFamily="34" charset="0"/>
              <a:cs typeface="Arial" panose="020B0604020202020204" pitchFamily="34" charset="0"/>
            </a:endParaRPr>
          </a:p>
          <a:p>
            <a:pPr marL="285750" indent="-285750" algn="l">
              <a:lnSpc>
                <a:spcPct val="130000"/>
              </a:lnSpc>
              <a:spcAft>
                <a:spcPts val="300"/>
              </a:spcAft>
              <a:buClr>
                <a:srgbClr val="990033"/>
              </a:buClr>
              <a:buFont typeface="Wingdings" panose="05000000000000000000" pitchFamily="2" charset="2"/>
              <a:buChar char="§"/>
            </a:pPr>
            <a:r>
              <a:rPr lang="en-GB" sz="2200" dirty="0" smtClean="0">
                <a:latin typeface="Arial" panose="020B0604020202020204" pitchFamily="34" charset="0"/>
                <a:cs typeface="Arial" panose="020B0604020202020204" pitchFamily="34" charset="0"/>
              </a:rPr>
              <a:t>The </a:t>
            </a:r>
            <a:r>
              <a:rPr lang="en-GB" sz="2200" dirty="0">
                <a:latin typeface="Arial" panose="020B0604020202020204" pitchFamily="34" charset="0"/>
                <a:cs typeface="Arial" panose="020B0604020202020204" pitchFamily="34" charset="0"/>
              </a:rPr>
              <a:t>neutron beam at the sample position shall illuminate a sample area ranging from 4 x </a:t>
            </a:r>
            <a:r>
              <a:rPr lang="en-GB" sz="2200" dirty="0" smtClean="0">
                <a:latin typeface="Arial" panose="020B0604020202020204" pitchFamily="34" charset="0"/>
                <a:cs typeface="Arial" panose="020B0604020202020204" pitchFamily="34" charset="0"/>
              </a:rPr>
              <a:t>2 cm</a:t>
            </a:r>
            <a:r>
              <a:rPr lang="en-GB" sz="2200" baseline="30000" dirty="0" smtClean="0">
                <a:latin typeface="Arial" panose="020B0604020202020204" pitchFamily="34" charset="0"/>
                <a:cs typeface="Arial" panose="020B0604020202020204" pitchFamily="34" charset="0"/>
              </a:rPr>
              <a:t>2</a:t>
            </a:r>
            <a:r>
              <a:rPr lang="en-GB" sz="2200" dirty="0" smtClean="0">
                <a:latin typeface="Arial" panose="020B0604020202020204" pitchFamily="34" charset="0"/>
                <a:cs typeface="Arial" panose="020B0604020202020204" pitchFamily="34" charset="0"/>
              </a:rPr>
              <a:t> </a:t>
            </a:r>
            <a:r>
              <a:rPr lang="en-GB" sz="2200" dirty="0">
                <a:latin typeface="Arial" panose="020B0604020202020204" pitchFamily="34" charset="0"/>
                <a:cs typeface="Arial" panose="020B0604020202020204" pitchFamily="34" charset="0"/>
              </a:rPr>
              <a:t>to </a:t>
            </a:r>
            <a:r>
              <a:rPr lang="en-GB" sz="2200" dirty="0" smtClean="0">
                <a:latin typeface="Arial" panose="020B0604020202020204" pitchFamily="34" charset="0"/>
                <a:cs typeface="Arial" panose="020B0604020202020204" pitchFamily="34" charset="0"/>
              </a:rPr>
              <a:t>1.0 </a:t>
            </a:r>
            <a:r>
              <a:rPr lang="en-GB" sz="2200" dirty="0">
                <a:latin typeface="Arial" panose="020B0604020202020204" pitchFamily="34" charset="0"/>
                <a:cs typeface="Arial" panose="020B0604020202020204" pitchFamily="34" charset="0"/>
              </a:rPr>
              <a:t>x </a:t>
            </a:r>
            <a:r>
              <a:rPr lang="en-GB" sz="2200" dirty="0" smtClean="0">
                <a:latin typeface="Arial" panose="020B0604020202020204" pitchFamily="34" charset="0"/>
                <a:cs typeface="Arial" panose="020B0604020202020204" pitchFamily="34" charset="0"/>
              </a:rPr>
              <a:t>1.0 cm</a:t>
            </a:r>
            <a:r>
              <a:rPr lang="en-GB" sz="2200" baseline="30000" dirty="0" smtClean="0">
                <a:latin typeface="Arial" panose="020B0604020202020204" pitchFamily="34" charset="0"/>
                <a:cs typeface="Arial" panose="020B0604020202020204" pitchFamily="34" charset="0"/>
              </a:rPr>
              <a:t>2</a:t>
            </a:r>
            <a:r>
              <a:rPr lang="en-GB" sz="2200" dirty="0">
                <a:latin typeface="Arial" panose="020B0604020202020204" pitchFamily="34" charset="0"/>
                <a:cs typeface="Arial" panose="020B0604020202020204" pitchFamily="34" charset="0"/>
              </a:rPr>
              <a:t> </a:t>
            </a:r>
            <a:r>
              <a:rPr lang="en-GB" sz="2200" dirty="0" smtClean="0">
                <a:latin typeface="Arial" panose="020B0604020202020204" pitchFamily="34" charset="0"/>
                <a:cs typeface="Arial" panose="020B0604020202020204" pitchFamily="34" charset="0"/>
              </a:rPr>
              <a:t>(height x width)</a:t>
            </a:r>
            <a:endParaRPr lang="en-GB" sz="2200" dirty="0">
              <a:latin typeface="Arial" panose="020B0604020202020204" pitchFamily="34" charset="0"/>
              <a:cs typeface="Arial" panose="020B0604020202020204" pitchFamily="34" charset="0"/>
            </a:endParaRPr>
          </a:p>
          <a:p>
            <a:pPr marL="285750" indent="-285750" algn="l">
              <a:lnSpc>
                <a:spcPct val="130000"/>
              </a:lnSpc>
              <a:spcAft>
                <a:spcPts val="300"/>
              </a:spcAft>
              <a:buClr>
                <a:srgbClr val="990033"/>
              </a:buClr>
              <a:buFont typeface="Wingdings" panose="05000000000000000000" pitchFamily="2" charset="2"/>
              <a:buChar char="§"/>
            </a:pPr>
            <a:r>
              <a:rPr lang="en-GB" sz="2200" dirty="0" smtClean="0">
                <a:latin typeface="Arial" panose="020B0604020202020204" pitchFamily="34" charset="0"/>
                <a:cs typeface="Arial" panose="020B0604020202020204" pitchFamily="34" charset="0"/>
              </a:rPr>
              <a:t>CSPEC </a:t>
            </a:r>
            <a:r>
              <a:rPr lang="en-GB" sz="2200" dirty="0">
                <a:latin typeface="Arial" panose="020B0604020202020204" pitchFamily="34" charset="0"/>
                <a:cs typeface="Arial" panose="020B0604020202020204" pitchFamily="34" charset="0"/>
              </a:rPr>
              <a:t>should follow kinetic processes with time steps of one </a:t>
            </a:r>
            <a:r>
              <a:rPr lang="en-GB" sz="2200" dirty="0" smtClean="0">
                <a:latin typeface="Arial" panose="020B0604020202020204" pitchFamily="34" charset="0"/>
                <a:cs typeface="Arial" panose="020B0604020202020204" pitchFamily="34" charset="0"/>
              </a:rPr>
              <a:t>minute.</a:t>
            </a:r>
          </a:p>
        </p:txBody>
      </p:sp>
      <p:sp>
        <p:nvSpPr>
          <p:cNvPr id="149" name="Eine Ecke des Rechtecks abrunden 148"/>
          <p:cNvSpPr/>
          <p:nvPr/>
        </p:nvSpPr>
        <p:spPr>
          <a:xfrm flipH="1">
            <a:off x="739984" y="21997317"/>
            <a:ext cx="28800000" cy="864000"/>
          </a:xfrm>
          <a:prstGeom prst="round1Rect">
            <a:avLst>
              <a:gd name="adj" fmla="val 27615"/>
            </a:avLst>
          </a:prstGeom>
          <a:gradFill flip="none" rotWithShape="1">
            <a:gsLst>
              <a:gs pos="12000">
                <a:srgbClr val="1B264B"/>
              </a:gs>
              <a:gs pos="71000">
                <a:schemeClr val="accent1">
                  <a:tint val="44500"/>
                  <a:satMod val="160000"/>
                </a:schemeClr>
              </a:gs>
              <a:gs pos="100000">
                <a:srgbClr val="EAEAEA"/>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8913" indent="-188913"/>
            <a:r>
              <a:rPr lang="de-DE" altLang="de-DE" sz="4800" b="1" dirty="0" err="1" smtClean="0">
                <a:latin typeface="Arial" panose="020B0604020202020204" pitchFamily="34" charset="0"/>
                <a:cs typeface="Arial" panose="020B0604020202020204" pitchFamily="34" charset="0"/>
              </a:rPr>
              <a:t>Current</a:t>
            </a:r>
            <a:r>
              <a:rPr lang="de-DE" altLang="de-DE" sz="4800" b="1" dirty="0" smtClean="0">
                <a:latin typeface="Arial" panose="020B0604020202020204" pitchFamily="34" charset="0"/>
                <a:cs typeface="Arial" panose="020B0604020202020204" pitchFamily="34" charset="0"/>
              </a:rPr>
              <a:t> </a:t>
            </a:r>
            <a:r>
              <a:rPr lang="de-DE" altLang="de-DE" sz="4800" b="1" dirty="0" err="1" smtClean="0">
                <a:latin typeface="Arial" panose="020B0604020202020204" pitchFamily="34" charset="0"/>
                <a:cs typeface="Arial" panose="020B0604020202020204" pitchFamily="34" charset="0"/>
              </a:rPr>
              <a:t>status</a:t>
            </a:r>
            <a:r>
              <a:rPr lang="de-DE" altLang="de-DE" sz="4800" b="1" dirty="0" smtClean="0">
                <a:latin typeface="Arial" panose="020B0604020202020204" pitchFamily="34" charset="0"/>
                <a:cs typeface="Arial" panose="020B0604020202020204" pitchFamily="34" charset="0"/>
              </a:rPr>
              <a:t> </a:t>
            </a:r>
            <a:r>
              <a:rPr lang="de-DE" altLang="de-DE" sz="4800" b="1" dirty="0" err="1" smtClean="0">
                <a:latin typeface="Arial" panose="020B0604020202020204" pitchFamily="34" charset="0"/>
                <a:cs typeface="Arial" panose="020B0604020202020204" pitchFamily="34" charset="0"/>
              </a:rPr>
              <a:t>of</a:t>
            </a:r>
            <a:r>
              <a:rPr lang="de-DE" altLang="de-DE" sz="4800" b="1" dirty="0" smtClean="0">
                <a:latin typeface="Arial" panose="020B0604020202020204" pitchFamily="34" charset="0"/>
                <a:cs typeface="Arial" panose="020B0604020202020204" pitchFamily="34" charset="0"/>
              </a:rPr>
              <a:t> </a:t>
            </a:r>
            <a:r>
              <a:rPr lang="de-DE" altLang="de-DE" sz="4800" b="1" dirty="0" err="1" smtClean="0">
                <a:latin typeface="Arial" panose="020B0604020202020204" pitchFamily="34" charset="0"/>
                <a:cs typeface="Arial" panose="020B0604020202020204" pitchFamily="34" charset="0"/>
              </a:rPr>
              <a:t>the</a:t>
            </a:r>
            <a:r>
              <a:rPr lang="de-DE" altLang="de-DE" sz="4800" b="1" dirty="0" smtClean="0">
                <a:latin typeface="Arial" panose="020B0604020202020204" pitchFamily="34" charset="0"/>
                <a:cs typeface="Arial" panose="020B0604020202020204" pitchFamily="34" charset="0"/>
              </a:rPr>
              <a:t> </a:t>
            </a:r>
            <a:r>
              <a:rPr lang="de-DE" altLang="de-DE" sz="4800" b="1" dirty="0" err="1" smtClean="0">
                <a:latin typeface="Arial" panose="020B0604020202020204" pitchFamily="34" charset="0"/>
                <a:cs typeface="Arial" panose="020B0604020202020204" pitchFamily="34" charset="0"/>
              </a:rPr>
              <a:t>construction</a:t>
            </a:r>
            <a:r>
              <a:rPr lang="de-DE" altLang="de-DE" sz="4800" b="1" dirty="0" smtClean="0">
                <a:latin typeface="Arial" panose="020B0604020202020204" pitchFamily="34" charset="0"/>
                <a:cs typeface="Arial" panose="020B0604020202020204" pitchFamily="34" charset="0"/>
              </a:rPr>
              <a:t> </a:t>
            </a:r>
            <a:r>
              <a:rPr lang="de-DE" altLang="de-DE" sz="4800" b="1" dirty="0" err="1" smtClean="0">
                <a:latin typeface="Arial" panose="020B0604020202020204" pitchFamily="34" charset="0"/>
                <a:cs typeface="Arial" panose="020B0604020202020204" pitchFamily="34" charset="0"/>
              </a:rPr>
              <a:t>project</a:t>
            </a:r>
            <a:endParaRPr lang="de-DE" sz="4800" b="1" dirty="0">
              <a:latin typeface="Arial" panose="020B0604020202020204" pitchFamily="34" charset="0"/>
              <a:cs typeface="Arial" panose="020B0604020202020204" pitchFamily="34" charset="0"/>
            </a:endParaRPr>
          </a:p>
        </p:txBody>
      </p:sp>
      <p:pic>
        <p:nvPicPr>
          <p:cNvPr id="141" name="Picture 2"/>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52445" t="41291" r="14682" b="5347"/>
          <a:stretch/>
        </p:blipFill>
        <p:spPr bwMode="auto">
          <a:xfrm>
            <a:off x="22839190" y="24208035"/>
            <a:ext cx="1800000" cy="1875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2" name="TextBox 5"/>
          <p:cNvSpPr txBox="1"/>
          <p:nvPr/>
        </p:nvSpPr>
        <p:spPr>
          <a:xfrm>
            <a:off x="739549" y="40186805"/>
            <a:ext cx="2510624" cy="338554"/>
          </a:xfrm>
          <a:prstGeom prst="rect">
            <a:avLst/>
          </a:prstGeom>
          <a:noFill/>
        </p:spPr>
        <p:txBody>
          <a:bodyPr wrap="none" rtlCol="0">
            <a:spAutoFit/>
          </a:bodyPr>
          <a:lstStyle/>
          <a:p>
            <a:pPr algn="l"/>
            <a:r>
              <a:rPr lang="de-DE" sz="1600" i="1" dirty="0" smtClean="0">
                <a:latin typeface="Arial" panose="020B0604020202020204" pitchFamily="34" charset="0"/>
                <a:cs typeface="Arial" panose="020B0604020202020204" pitchFamily="34" charset="0"/>
              </a:rPr>
              <a:t>A. </a:t>
            </a:r>
            <a:r>
              <a:rPr lang="de-DE" sz="1600" i="1" dirty="0" err="1" smtClean="0">
                <a:latin typeface="Arial" panose="020B0604020202020204" pitchFamily="34" charset="0"/>
                <a:cs typeface="Arial" panose="020B0604020202020204" pitchFamily="34" charset="0"/>
              </a:rPr>
              <a:t>Khaplanov</a:t>
            </a:r>
            <a:r>
              <a:rPr lang="de-DE" sz="1600" i="1" dirty="0" smtClean="0">
                <a:latin typeface="Arial" panose="020B0604020202020204" pitchFamily="34" charset="0"/>
                <a:cs typeface="Arial" panose="020B0604020202020204" pitchFamily="34" charset="0"/>
              </a:rPr>
              <a:t> et al. (ESS)</a:t>
            </a:r>
            <a:endParaRPr lang="en-GB" sz="1600" i="1" dirty="0" smtClean="0">
              <a:latin typeface="Arial" panose="020B0604020202020204" pitchFamily="34" charset="0"/>
              <a:cs typeface="Arial" panose="020B0604020202020204" pitchFamily="34" charset="0"/>
            </a:endParaRPr>
          </a:p>
        </p:txBody>
      </p:sp>
      <p:pic>
        <p:nvPicPr>
          <p:cNvPr id="234"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5810083" y="23247681"/>
            <a:ext cx="3577463" cy="2240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15055189" y="31134126"/>
            <a:ext cx="3004349" cy="461665"/>
          </a:xfrm>
          <a:prstGeom prst="rect">
            <a:avLst/>
          </a:prstGeom>
          <a:noFill/>
        </p:spPr>
        <p:txBody>
          <a:bodyPr wrap="none" rtlCol="0">
            <a:spAutoFit/>
          </a:bodyPr>
          <a:lstStyle/>
          <a:p>
            <a:r>
              <a:rPr lang="de-DE" sz="2400" b="1" dirty="0" smtClean="0">
                <a:solidFill>
                  <a:srgbClr val="C00000"/>
                </a:solidFill>
                <a:latin typeface="Arial" panose="020B0604020202020204" pitchFamily="34" charset="0"/>
                <a:cs typeface="Arial" panose="020B0604020202020204" pitchFamily="34" charset="0"/>
              </a:rPr>
              <a:t>The </a:t>
            </a:r>
            <a:r>
              <a:rPr lang="de-DE" sz="2400" b="1" dirty="0" err="1" smtClean="0">
                <a:solidFill>
                  <a:srgbClr val="C00000"/>
                </a:solidFill>
                <a:latin typeface="Arial" panose="020B0604020202020204" pitchFamily="34" charset="0"/>
                <a:cs typeface="Arial" panose="020B0604020202020204" pitchFamily="34" charset="0"/>
              </a:rPr>
              <a:t>way</a:t>
            </a:r>
            <a:r>
              <a:rPr lang="de-DE" sz="2400" b="1" dirty="0" smtClean="0">
                <a:solidFill>
                  <a:srgbClr val="C00000"/>
                </a:solidFill>
                <a:latin typeface="Arial" panose="020B0604020202020204" pitchFamily="34" charset="0"/>
                <a:cs typeface="Arial" panose="020B0604020202020204" pitchFamily="34" charset="0"/>
              </a:rPr>
              <a:t> </a:t>
            </a:r>
            <a:r>
              <a:rPr lang="de-DE" sz="2400" b="1" dirty="0" err="1" smtClean="0">
                <a:solidFill>
                  <a:srgbClr val="C00000"/>
                </a:solidFill>
                <a:latin typeface="Arial" panose="020B0604020202020204" pitchFamily="34" charset="0"/>
                <a:cs typeface="Arial" panose="020B0604020202020204" pitchFamily="34" charset="0"/>
              </a:rPr>
              <a:t>to</a:t>
            </a:r>
            <a:r>
              <a:rPr lang="de-DE" sz="2400" b="1" dirty="0" smtClean="0">
                <a:solidFill>
                  <a:srgbClr val="C00000"/>
                </a:solidFill>
                <a:latin typeface="Arial" panose="020B0604020202020204" pitchFamily="34" charset="0"/>
                <a:cs typeface="Arial" panose="020B0604020202020204" pitchFamily="34" charset="0"/>
              </a:rPr>
              <a:t> CSPEC</a:t>
            </a:r>
            <a:endParaRPr lang="en-GB" sz="2400" b="1" dirty="0">
              <a:solidFill>
                <a:srgbClr val="C00000"/>
              </a:solidFill>
              <a:latin typeface="Arial" panose="020B0604020202020204" pitchFamily="34" charset="0"/>
              <a:cs typeface="Arial" panose="020B0604020202020204" pitchFamily="34" charset="0"/>
            </a:endParaRPr>
          </a:p>
        </p:txBody>
      </p:sp>
      <p:sp>
        <p:nvSpPr>
          <p:cNvPr id="19" name="Rectangle 18"/>
          <p:cNvSpPr/>
          <p:nvPr/>
        </p:nvSpPr>
        <p:spPr>
          <a:xfrm>
            <a:off x="17859636" y="31714756"/>
            <a:ext cx="865575" cy="2208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oup 22"/>
          <p:cNvGrpSpPr/>
          <p:nvPr/>
        </p:nvGrpSpPr>
        <p:grpSpPr>
          <a:xfrm>
            <a:off x="739549" y="30888587"/>
            <a:ext cx="13758516" cy="9105527"/>
            <a:chOff x="19250155" y="23106077"/>
            <a:chExt cx="13951675" cy="9105527"/>
          </a:xfrm>
        </p:grpSpPr>
        <p:grpSp>
          <p:nvGrpSpPr>
            <p:cNvPr id="13" name="Gruppieren 12"/>
            <p:cNvGrpSpPr/>
            <p:nvPr/>
          </p:nvGrpSpPr>
          <p:grpSpPr>
            <a:xfrm>
              <a:off x="19513050" y="23202247"/>
              <a:ext cx="9138180" cy="5103731"/>
              <a:chOff x="17019969" y="23512788"/>
              <a:chExt cx="9138180" cy="5103731"/>
            </a:xfrm>
          </p:grpSpPr>
          <p:sp>
            <p:nvSpPr>
              <p:cNvPr id="136" name="TextBox 9"/>
              <p:cNvSpPr txBox="1"/>
              <p:nvPr/>
            </p:nvSpPr>
            <p:spPr>
              <a:xfrm>
                <a:off x="17019969" y="24193770"/>
                <a:ext cx="6963134" cy="4422749"/>
              </a:xfrm>
              <a:prstGeom prst="rect">
                <a:avLst/>
              </a:prstGeom>
              <a:noFill/>
            </p:spPr>
            <p:txBody>
              <a:bodyPr wrap="square" rtlCol="0">
                <a:spAutoFit/>
              </a:bodyPr>
              <a:lstStyle/>
              <a:p>
                <a:pPr marL="285750" indent="-285750" algn="l">
                  <a:lnSpc>
                    <a:spcPct val="130000"/>
                  </a:lnSpc>
                  <a:buClr>
                    <a:srgbClr val="990033"/>
                  </a:buClr>
                  <a:buFont typeface="Wingdings" panose="05000000000000000000" pitchFamily="2" charset="2"/>
                  <a:buChar char="§"/>
                </a:pPr>
                <a:r>
                  <a:rPr lang="de-DE" sz="2200" dirty="0" smtClean="0">
                    <a:latin typeface="Arial" panose="020B0604020202020204" pitchFamily="34" charset="0"/>
                    <a:cs typeface="Arial" panose="020B0604020202020204" pitchFamily="34" charset="0"/>
                  </a:rPr>
                  <a:t>Sample </a:t>
                </a:r>
                <a:r>
                  <a:rPr lang="de-DE" sz="2200" dirty="0" err="1" smtClean="0">
                    <a:latin typeface="Arial" panose="020B0604020202020204" pitchFamily="34" charset="0"/>
                    <a:cs typeface="Arial" panose="020B0604020202020204" pitchFamily="34" charset="0"/>
                  </a:rPr>
                  <a:t>detector</a:t>
                </a:r>
                <a:r>
                  <a:rPr lang="de-DE" sz="2200" dirty="0" smtClean="0">
                    <a:latin typeface="Arial" panose="020B0604020202020204" pitchFamily="34" charset="0"/>
                    <a:cs typeface="Arial" panose="020B0604020202020204" pitchFamily="34" charset="0"/>
                  </a:rPr>
                  <a:t> </a:t>
                </a:r>
                <a:r>
                  <a:rPr lang="de-DE" sz="2200" dirty="0" err="1" smtClean="0">
                    <a:latin typeface="Arial" panose="020B0604020202020204" pitchFamily="34" charset="0"/>
                    <a:cs typeface="Arial" panose="020B0604020202020204" pitchFamily="34" charset="0"/>
                  </a:rPr>
                  <a:t>distance</a:t>
                </a:r>
                <a:r>
                  <a:rPr lang="de-DE" sz="2200" dirty="0" smtClean="0">
                    <a:latin typeface="Arial" panose="020B0604020202020204" pitchFamily="34" charset="0"/>
                    <a:cs typeface="Arial" panose="020B0604020202020204" pitchFamily="34" charset="0"/>
                  </a:rPr>
                  <a:t> = 3.5 m</a:t>
                </a:r>
              </a:p>
              <a:p>
                <a:pPr marL="285750" indent="-285750" algn="l">
                  <a:lnSpc>
                    <a:spcPct val="130000"/>
                  </a:lnSpc>
                  <a:buClr>
                    <a:srgbClr val="990033"/>
                  </a:buClr>
                  <a:buFont typeface="Wingdings" panose="05000000000000000000" pitchFamily="2" charset="2"/>
                  <a:buChar char="§"/>
                </a:pPr>
                <a:r>
                  <a:rPr lang="de-DE" sz="2200" dirty="0" err="1" smtClean="0">
                    <a:latin typeface="Arial" panose="020B0604020202020204" pitchFamily="34" charset="0"/>
                    <a:cs typeface="Arial" panose="020B0604020202020204" pitchFamily="34" charset="0"/>
                  </a:rPr>
                  <a:t>detector</a:t>
                </a:r>
                <a:r>
                  <a:rPr lang="de-DE" sz="2200" dirty="0" smtClean="0">
                    <a:latin typeface="Arial" panose="020B0604020202020204" pitchFamily="34" charset="0"/>
                    <a:cs typeface="Arial" panose="020B0604020202020204" pitchFamily="34" charset="0"/>
                  </a:rPr>
                  <a:t> angular </a:t>
                </a:r>
                <a:r>
                  <a:rPr lang="de-DE" sz="2200" dirty="0" err="1" smtClean="0">
                    <a:latin typeface="Arial" panose="020B0604020202020204" pitchFamily="34" charset="0"/>
                    <a:cs typeface="Arial" panose="020B0604020202020204" pitchFamily="34" charset="0"/>
                  </a:rPr>
                  <a:t>coverage</a:t>
                </a:r>
                <a:r>
                  <a:rPr lang="de-DE" sz="2200" dirty="0" smtClean="0">
                    <a:latin typeface="Arial" panose="020B0604020202020204" pitchFamily="34" charset="0"/>
                    <a:cs typeface="Arial" panose="020B0604020202020204" pitchFamily="34" charset="0"/>
                  </a:rPr>
                  <a:t> </a:t>
                </a:r>
              </a:p>
              <a:p>
                <a:pPr algn="l" defTabSz="539750">
                  <a:lnSpc>
                    <a:spcPct val="130000"/>
                  </a:lnSpc>
                  <a:buClr>
                    <a:srgbClr val="990033"/>
                  </a:buClr>
                </a:pPr>
                <a:r>
                  <a:rPr lang="de-DE" sz="2200" dirty="0">
                    <a:latin typeface="Arial" panose="020B0604020202020204" pitchFamily="34" charset="0"/>
                    <a:cs typeface="Arial" panose="020B0604020202020204" pitchFamily="34" charset="0"/>
                  </a:rPr>
                  <a:t>	5</a:t>
                </a:r>
                <a:r>
                  <a:rPr lang="de-DE" sz="2200" dirty="0" smtClean="0">
                    <a:latin typeface="Arial" panose="020B0604020202020204" pitchFamily="34" charset="0"/>
                    <a:cs typeface="Arial" panose="020B0604020202020204" pitchFamily="34" charset="0"/>
                  </a:rPr>
                  <a:t> – 140°horizontal</a:t>
                </a:r>
              </a:p>
              <a:p>
                <a:pPr marL="538163" defTabSz="539750">
                  <a:lnSpc>
                    <a:spcPct val="130000"/>
                  </a:lnSpc>
                  <a:buClr>
                    <a:srgbClr val="990033"/>
                  </a:buClr>
                </a:pPr>
                <a:r>
                  <a:rPr lang="de-DE" sz="2200" dirty="0" smtClean="0">
                    <a:latin typeface="Arial" panose="020B0604020202020204" pitchFamily="34" charset="0"/>
                    <a:cs typeface="Arial" panose="020B0604020202020204" pitchFamily="34" charset="0"/>
                  </a:rPr>
                  <a:t>	+/- 26.5°vertical (3.5 m </a:t>
                </a:r>
                <a:r>
                  <a:rPr lang="de-DE" sz="2200" dirty="0" err="1" smtClean="0">
                    <a:latin typeface="Arial" panose="020B0604020202020204" pitchFamily="34" charset="0"/>
                    <a:cs typeface="Arial" panose="020B0604020202020204" pitchFamily="34" charset="0"/>
                  </a:rPr>
                  <a:t>height</a:t>
                </a:r>
                <a:r>
                  <a:rPr lang="de-DE" sz="2200" dirty="0" smtClean="0">
                    <a:latin typeface="Arial" panose="020B0604020202020204" pitchFamily="34" charset="0"/>
                    <a:cs typeface="Arial" panose="020B0604020202020204" pitchFamily="34" charset="0"/>
                  </a:rPr>
                  <a:t>) (+/- 8 on </a:t>
                </a:r>
                <a:r>
                  <a:rPr lang="de-DE" sz="2200" dirty="0" err="1" smtClean="0">
                    <a:latin typeface="Arial" panose="020B0604020202020204" pitchFamily="34" charset="0"/>
                    <a:cs typeface="Arial" panose="020B0604020202020204" pitchFamily="34" charset="0"/>
                  </a:rPr>
                  <a:t>day</a:t>
                </a:r>
                <a:r>
                  <a:rPr lang="de-DE" sz="2200" dirty="0" smtClean="0">
                    <a:latin typeface="Arial" panose="020B0604020202020204" pitchFamily="34" charset="0"/>
                    <a:cs typeface="Arial" panose="020B0604020202020204" pitchFamily="34" charset="0"/>
                  </a:rPr>
                  <a:t> 1)</a:t>
                </a:r>
              </a:p>
              <a:p>
                <a:pPr marL="285750" indent="-285750" algn="l">
                  <a:lnSpc>
                    <a:spcPct val="130000"/>
                  </a:lnSpc>
                  <a:buClr>
                    <a:srgbClr val="990033"/>
                  </a:buClr>
                  <a:buFont typeface="Wingdings" panose="05000000000000000000" pitchFamily="2" charset="2"/>
                  <a:buChar char="§"/>
                </a:pPr>
                <a:r>
                  <a:rPr lang="de-DE" sz="2200" dirty="0" err="1" smtClean="0">
                    <a:latin typeface="Arial" panose="020B0604020202020204" pitchFamily="34" charset="0"/>
                    <a:cs typeface="Arial" panose="020B0604020202020204" pitchFamily="34" charset="0"/>
                  </a:rPr>
                  <a:t>combined</a:t>
                </a:r>
                <a:r>
                  <a:rPr lang="de-DE" sz="2200" dirty="0" smtClean="0">
                    <a:latin typeface="Arial" panose="020B0604020202020204" pitchFamily="34" charset="0"/>
                    <a:cs typeface="Arial" panose="020B0604020202020204" pitchFamily="34" charset="0"/>
                  </a:rPr>
                  <a:t> sample </a:t>
                </a:r>
                <a:r>
                  <a:rPr lang="de-DE" sz="2200" dirty="0" err="1" smtClean="0">
                    <a:latin typeface="Arial" panose="020B0604020202020204" pitchFamily="34" charset="0"/>
                    <a:cs typeface="Arial" panose="020B0604020202020204" pitchFamily="34" charset="0"/>
                  </a:rPr>
                  <a:t>chamber</a:t>
                </a:r>
                <a:r>
                  <a:rPr lang="de-DE" sz="2200" dirty="0" smtClean="0">
                    <a:latin typeface="Arial" panose="020B0604020202020204" pitchFamily="34" charset="0"/>
                    <a:cs typeface="Arial" panose="020B0604020202020204" pitchFamily="34" charset="0"/>
                  </a:rPr>
                  <a:t> &amp; tank </a:t>
                </a:r>
                <a:r>
                  <a:rPr lang="de-DE" sz="2200" dirty="0" err="1" smtClean="0">
                    <a:latin typeface="Arial" panose="020B0604020202020204" pitchFamily="34" charset="0"/>
                    <a:cs typeface="Arial" panose="020B0604020202020204" pitchFamily="34" charset="0"/>
                  </a:rPr>
                  <a:t>under</a:t>
                </a:r>
                <a:r>
                  <a:rPr lang="de-DE" sz="2200" dirty="0" smtClean="0">
                    <a:latin typeface="Arial" panose="020B0604020202020204" pitchFamily="34" charset="0"/>
                    <a:cs typeface="Arial" panose="020B0604020202020204" pitchFamily="34" charset="0"/>
                  </a:rPr>
                  <a:t> </a:t>
                </a:r>
                <a:r>
                  <a:rPr lang="de-DE" sz="2200" dirty="0" err="1" smtClean="0">
                    <a:latin typeface="Arial" panose="020B0604020202020204" pitchFamily="34" charset="0"/>
                    <a:cs typeface="Arial" panose="020B0604020202020204" pitchFamily="34" charset="0"/>
                  </a:rPr>
                  <a:t>vacuum</a:t>
                </a:r>
                <a:r>
                  <a:rPr lang="de-DE" sz="2200" dirty="0" smtClean="0">
                    <a:latin typeface="Arial" panose="020B0604020202020204" pitchFamily="34" charset="0"/>
                    <a:cs typeface="Arial" panose="020B0604020202020204" pitchFamily="34" charset="0"/>
                  </a:rPr>
                  <a:t> (10</a:t>
                </a:r>
                <a:r>
                  <a:rPr lang="de-DE" sz="2200" baseline="30000" dirty="0" smtClean="0">
                    <a:latin typeface="Arial" panose="020B0604020202020204" pitchFamily="34" charset="0"/>
                    <a:cs typeface="Arial" panose="020B0604020202020204" pitchFamily="34" charset="0"/>
                  </a:rPr>
                  <a:t>-4</a:t>
                </a:r>
                <a:r>
                  <a:rPr lang="de-DE" sz="2200" dirty="0" smtClean="0">
                    <a:latin typeface="Arial" panose="020B0604020202020204" pitchFamily="34" charset="0"/>
                    <a:cs typeface="Arial" panose="020B0604020202020204" pitchFamily="34" charset="0"/>
                  </a:rPr>
                  <a:t> mbar)</a:t>
                </a:r>
              </a:p>
              <a:p>
                <a:pPr marL="285750" indent="-285750" algn="l">
                  <a:lnSpc>
                    <a:spcPct val="130000"/>
                  </a:lnSpc>
                  <a:buClr>
                    <a:srgbClr val="990033"/>
                  </a:buClr>
                  <a:buFont typeface="Wingdings" panose="05000000000000000000" pitchFamily="2" charset="2"/>
                  <a:buChar char="§"/>
                </a:pPr>
                <a:r>
                  <a:rPr lang="de-DE" sz="2200" dirty="0" err="1" smtClean="0">
                    <a:latin typeface="Arial" panose="020B0604020202020204" pitchFamily="34" charset="0"/>
                    <a:cs typeface="Arial" panose="020B0604020202020204" pitchFamily="34" charset="0"/>
                  </a:rPr>
                  <a:t>gate</a:t>
                </a:r>
                <a:r>
                  <a:rPr lang="de-DE" sz="2200" dirty="0" smtClean="0">
                    <a:latin typeface="Arial" panose="020B0604020202020204" pitchFamily="34" charset="0"/>
                    <a:cs typeface="Arial" panose="020B0604020202020204" pitchFamily="34" charset="0"/>
                  </a:rPr>
                  <a:t> </a:t>
                </a:r>
                <a:r>
                  <a:rPr lang="de-DE" sz="2200" dirty="0" err="1" smtClean="0">
                    <a:latin typeface="Arial" panose="020B0604020202020204" pitchFamily="34" charset="0"/>
                    <a:cs typeface="Arial" panose="020B0604020202020204" pitchFamily="34" charset="0"/>
                  </a:rPr>
                  <a:t>window</a:t>
                </a:r>
                <a:r>
                  <a:rPr lang="de-DE" sz="2200" dirty="0" smtClean="0">
                    <a:latin typeface="Arial" panose="020B0604020202020204" pitchFamily="34" charset="0"/>
                    <a:cs typeface="Arial" panose="020B0604020202020204" pitchFamily="34" charset="0"/>
                  </a:rPr>
                  <a:t>: sample </a:t>
                </a:r>
                <a:r>
                  <a:rPr lang="de-DE" sz="2200" dirty="0" err="1" smtClean="0">
                    <a:latin typeface="Arial" panose="020B0604020202020204" pitchFamily="34" charset="0"/>
                    <a:cs typeface="Arial" panose="020B0604020202020204" pitchFamily="34" charset="0"/>
                  </a:rPr>
                  <a:t>environement</a:t>
                </a:r>
                <a:r>
                  <a:rPr lang="de-DE" sz="2200" dirty="0" smtClean="0">
                    <a:latin typeface="Arial" panose="020B0604020202020204" pitchFamily="34" charset="0"/>
                    <a:cs typeface="Arial" panose="020B0604020202020204" pitchFamily="34" charset="0"/>
                  </a:rPr>
                  <a:t> at </a:t>
                </a:r>
                <a:r>
                  <a:rPr lang="de-DE" sz="2200" dirty="0" err="1" smtClean="0">
                    <a:latin typeface="Arial" panose="020B0604020202020204" pitchFamily="34" charset="0"/>
                    <a:cs typeface="Arial" panose="020B0604020202020204" pitchFamily="34" charset="0"/>
                  </a:rPr>
                  <a:t>ambient</a:t>
                </a:r>
                <a:r>
                  <a:rPr lang="de-DE" sz="2200" dirty="0" smtClean="0">
                    <a:latin typeface="Arial" panose="020B0604020202020204" pitchFamily="34" charset="0"/>
                    <a:cs typeface="Arial" panose="020B0604020202020204" pitchFamily="34" charset="0"/>
                  </a:rPr>
                  <a:t> </a:t>
                </a:r>
                <a:r>
                  <a:rPr lang="de-DE" sz="2200" dirty="0" err="1" smtClean="0">
                    <a:latin typeface="Arial" panose="020B0604020202020204" pitchFamily="34" charset="0"/>
                    <a:cs typeface="Arial" panose="020B0604020202020204" pitchFamily="34" charset="0"/>
                  </a:rPr>
                  <a:t>conditions</a:t>
                </a:r>
                <a:r>
                  <a:rPr lang="de-DE" sz="2200" dirty="0" smtClean="0">
                    <a:latin typeface="Arial" panose="020B0604020202020204" pitchFamily="34" charset="0"/>
                    <a:cs typeface="Arial" panose="020B0604020202020204" pitchFamily="34" charset="0"/>
                  </a:rPr>
                  <a:t> (Al </a:t>
                </a:r>
                <a:r>
                  <a:rPr lang="de-DE" sz="2200" dirty="0" err="1" smtClean="0">
                    <a:latin typeface="Arial" panose="020B0604020202020204" pitchFamily="34" charset="0"/>
                    <a:cs typeface="Arial" panose="020B0604020202020204" pitchFamily="34" charset="0"/>
                  </a:rPr>
                  <a:t>window</a:t>
                </a:r>
                <a:r>
                  <a:rPr lang="de-DE" sz="2200" dirty="0" smtClean="0">
                    <a:latin typeface="Arial" panose="020B0604020202020204" pitchFamily="34" charset="0"/>
                    <a:cs typeface="Arial" panose="020B0604020202020204" pitchFamily="34" charset="0"/>
                  </a:rPr>
                  <a:t> </a:t>
                </a:r>
                <a:r>
                  <a:rPr lang="de-DE" sz="2200" dirty="0" err="1" smtClean="0">
                    <a:latin typeface="Arial" panose="020B0604020202020204" pitchFamily="34" charset="0"/>
                    <a:cs typeface="Arial" panose="020B0604020202020204" pitchFamily="34" charset="0"/>
                  </a:rPr>
                  <a:t>thickness</a:t>
                </a:r>
                <a:r>
                  <a:rPr lang="de-DE" sz="2200" dirty="0" smtClean="0">
                    <a:latin typeface="Arial" panose="020B0604020202020204" pitchFamily="34" charset="0"/>
                    <a:cs typeface="Arial" panose="020B0604020202020204" pitchFamily="34" charset="0"/>
                  </a:rPr>
                  <a:t> 2-3 mm)</a:t>
                </a:r>
              </a:p>
              <a:p>
                <a:pPr marL="285750" indent="-285750" algn="l">
                  <a:lnSpc>
                    <a:spcPct val="130000"/>
                  </a:lnSpc>
                  <a:buClr>
                    <a:srgbClr val="990033"/>
                  </a:buClr>
                  <a:buFont typeface="Wingdings" panose="05000000000000000000" pitchFamily="2" charset="2"/>
                  <a:buChar char="§"/>
                </a:pPr>
                <a:r>
                  <a:rPr lang="de-DE" sz="2200" dirty="0" err="1" smtClean="0">
                    <a:latin typeface="Arial" panose="020B0604020202020204" pitchFamily="34" charset="0"/>
                    <a:cs typeface="Arial" panose="020B0604020202020204" pitchFamily="34" charset="0"/>
                  </a:rPr>
                  <a:t>side</a:t>
                </a:r>
                <a:r>
                  <a:rPr lang="de-DE" sz="2200" dirty="0" smtClean="0">
                    <a:latin typeface="Arial" panose="020B0604020202020204" pitchFamily="34" charset="0"/>
                    <a:cs typeface="Arial" panose="020B0604020202020204" pitchFamily="34" charset="0"/>
                  </a:rPr>
                  <a:t> </a:t>
                </a:r>
                <a:r>
                  <a:rPr lang="de-DE" sz="2200" dirty="0" err="1" smtClean="0">
                    <a:latin typeface="Arial" panose="020B0604020202020204" pitchFamily="34" charset="0"/>
                    <a:cs typeface="Arial" panose="020B0604020202020204" pitchFamily="34" charset="0"/>
                  </a:rPr>
                  <a:t>access</a:t>
                </a:r>
                <a:r>
                  <a:rPr lang="de-DE" sz="2200" dirty="0" smtClean="0">
                    <a:latin typeface="Arial" panose="020B0604020202020204" pitchFamily="34" charset="0"/>
                    <a:cs typeface="Arial" panose="020B0604020202020204" pitchFamily="34" charset="0"/>
                  </a:rPr>
                  <a:t> </a:t>
                </a:r>
                <a:r>
                  <a:rPr lang="de-DE" sz="2200" dirty="0" err="1" smtClean="0">
                    <a:latin typeface="Arial" panose="020B0604020202020204" pitchFamily="34" charset="0"/>
                    <a:cs typeface="Arial" panose="020B0604020202020204" pitchFamily="34" charset="0"/>
                  </a:rPr>
                  <a:t>to</a:t>
                </a:r>
                <a:r>
                  <a:rPr lang="de-DE" sz="2200" dirty="0" smtClean="0">
                    <a:latin typeface="Arial" panose="020B0604020202020204" pitchFamily="34" charset="0"/>
                    <a:cs typeface="Arial" panose="020B0604020202020204" pitchFamily="34" charset="0"/>
                  </a:rPr>
                  <a:t> sample </a:t>
                </a:r>
                <a:r>
                  <a:rPr lang="de-DE" sz="2200" dirty="0" err="1" smtClean="0">
                    <a:latin typeface="Arial" panose="020B0604020202020204" pitchFamily="34" charset="0"/>
                    <a:cs typeface="Arial" panose="020B0604020202020204" pitchFamily="34" charset="0"/>
                  </a:rPr>
                  <a:t>chamber</a:t>
                </a:r>
                <a:endParaRPr lang="de-DE" sz="2200" dirty="0" smtClean="0">
                  <a:latin typeface="Arial" panose="020B0604020202020204" pitchFamily="34" charset="0"/>
                  <a:cs typeface="Arial" panose="020B0604020202020204" pitchFamily="34" charset="0"/>
                </a:endParaRPr>
              </a:p>
              <a:p>
                <a:endParaRPr lang="en-GB" sz="2400" dirty="0" smtClean="0"/>
              </a:p>
            </p:txBody>
          </p:sp>
          <p:sp>
            <p:nvSpPr>
              <p:cNvPr id="233" name="Rectangle 4"/>
              <p:cNvSpPr/>
              <p:nvPr/>
            </p:nvSpPr>
            <p:spPr>
              <a:xfrm>
                <a:off x="17023632" y="23512788"/>
                <a:ext cx="9134517" cy="577850"/>
              </a:xfrm>
              <a:prstGeom prst="rect">
                <a:avLst/>
              </a:prstGeom>
            </p:spPr>
            <p:txBody>
              <a:bodyPr wrap="square">
                <a:spAutoFit/>
              </a:bodyPr>
              <a:lstStyle/>
              <a:p>
                <a:pPr>
                  <a:lnSpc>
                    <a:spcPct val="150000"/>
                  </a:lnSpc>
                  <a:spcAft>
                    <a:spcPts val="300"/>
                  </a:spcAft>
                  <a:buClr>
                    <a:srgbClr val="990033"/>
                  </a:buClr>
                </a:pPr>
                <a:r>
                  <a:rPr lang="de-DE" sz="2400" b="1" dirty="0" err="1" smtClean="0">
                    <a:solidFill>
                      <a:srgbClr val="C00000"/>
                    </a:solidFill>
                    <a:latin typeface="Arial" panose="020B0604020202020204" pitchFamily="34" charset="0"/>
                    <a:cs typeface="Arial" panose="020B0604020202020204" pitchFamily="34" charset="0"/>
                  </a:rPr>
                  <a:t>Secondary</a:t>
                </a:r>
                <a:r>
                  <a:rPr lang="de-DE" sz="2400" b="1" dirty="0" smtClean="0">
                    <a:solidFill>
                      <a:srgbClr val="C00000"/>
                    </a:solidFill>
                    <a:latin typeface="Arial" panose="020B0604020202020204" pitchFamily="34" charset="0"/>
                    <a:cs typeface="Arial" panose="020B0604020202020204" pitchFamily="34" charset="0"/>
                  </a:rPr>
                  <a:t> </a:t>
                </a:r>
                <a:r>
                  <a:rPr lang="de-DE" sz="2400" b="1" dirty="0" err="1" smtClean="0">
                    <a:solidFill>
                      <a:srgbClr val="C00000"/>
                    </a:solidFill>
                    <a:latin typeface="Arial" panose="020B0604020202020204" pitchFamily="34" charset="0"/>
                    <a:cs typeface="Arial" panose="020B0604020202020204" pitchFamily="34" charset="0"/>
                  </a:rPr>
                  <a:t>Spectrometer</a:t>
                </a:r>
                <a:r>
                  <a:rPr lang="de-DE" sz="2400" b="1" dirty="0" smtClean="0">
                    <a:solidFill>
                      <a:srgbClr val="C00000"/>
                    </a:solidFill>
                    <a:latin typeface="Arial" panose="020B0604020202020204" pitchFamily="34" charset="0"/>
                    <a:cs typeface="Arial" panose="020B0604020202020204" pitchFamily="34" charset="0"/>
                  </a:rPr>
                  <a:t>  &amp; </a:t>
                </a:r>
                <a:r>
                  <a:rPr lang="de-DE" sz="2400" b="1" dirty="0" err="1" smtClean="0">
                    <a:solidFill>
                      <a:srgbClr val="C00000"/>
                    </a:solidFill>
                    <a:latin typeface="Arial" panose="020B0604020202020204" pitchFamily="34" charset="0"/>
                    <a:cs typeface="Arial" panose="020B0604020202020204" pitchFamily="34" charset="0"/>
                  </a:rPr>
                  <a:t>Detectors</a:t>
                </a:r>
                <a:endParaRPr lang="en-GB" sz="2400" b="1" dirty="0">
                  <a:solidFill>
                    <a:srgbClr val="C00000"/>
                  </a:solidFill>
                  <a:latin typeface="Arial" panose="020B0604020202020204" pitchFamily="34" charset="0"/>
                  <a:cs typeface="Arial" panose="020B0604020202020204" pitchFamily="34" charset="0"/>
                </a:endParaRPr>
              </a:p>
            </p:txBody>
          </p:sp>
        </p:grpSp>
        <p:sp>
          <p:nvSpPr>
            <p:cNvPr id="21" name="Rounded Rectangle 20"/>
            <p:cNvSpPr/>
            <p:nvPr/>
          </p:nvSpPr>
          <p:spPr>
            <a:xfrm>
              <a:off x="19250155" y="23106077"/>
              <a:ext cx="13951675" cy="9105527"/>
            </a:xfrm>
            <a:prstGeom prst="roundRect">
              <a:avLst>
                <a:gd name="adj" fmla="val 2312"/>
              </a:avLst>
            </a:prstGeom>
            <a:noFill/>
            <a:ln w="28575">
              <a:solidFill>
                <a:srgbClr val="1A3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p:cNvGrpSpPr/>
          <p:nvPr/>
        </p:nvGrpSpPr>
        <p:grpSpPr>
          <a:xfrm>
            <a:off x="19386032" y="23099933"/>
            <a:ext cx="10153952" cy="7565194"/>
            <a:chOff x="15527130" y="29717470"/>
            <a:chExt cx="9634867" cy="7565194"/>
          </a:xfrm>
        </p:grpSpPr>
        <p:sp>
          <p:nvSpPr>
            <p:cNvPr id="120" name="Titel 7"/>
            <p:cNvSpPr txBox="1">
              <a:spLocks/>
            </p:cNvSpPr>
            <p:nvPr/>
          </p:nvSpPr>
          <p:spPr>
            <a:xfrm>
              <a:off x="15527130" y="29919611"/>
              <a:ext cx="7095426" cy="391797"/>
            </a:xfrm>
            <a:prstGeom prst="rect">
              <a:avLst/>
            </a:prstGeom>
          </p:spPr>
          <p:txBody>
            <a:bodyPr lIns="91432" tIns="45716" rIns="91432" bIns="45716" anchor="ctr" anchorCtr="0"/>
            <a:lstStyle>
              <a:lvl1pPr algn="ctr" defTabSz="4174322" rtl="0" eaLnBrk="0" fontAlgn="base" hangingPunct="0">
                <a:spcBef>
                  <a:spcPct val="0"/>
                </a:spcBef>
                <a:spcAft>
                  <a:spcPct val="0"/>
                </a:spcAft>
                <a:defRPr sz="7200" b="1" kern="1200">
                  <a:solidFill>
                    <a:srgbClr val="1B264B"/>
                  </a:solidFill>
                  <a:latin typeface="Arial" pitchFamily="34" charset="0"/>
                  <a:ea typeface="MS PGothic" pitchFamily="34" charset="-128"/>
                  <a:cs typeface="Arial" pitchFamily="34" charset="0"/>
                </a:defRPr>
              </a:lvl1pPr>
              <a:lvl2pPr algn="ctr" defTabSz="4174322" rtl="0" eaLnBrk="0" fontAlgn="base" hangingPunct="0">
                <a:spcBef>
                  <a:spcPct val="0"/>
                </a:spcBef>
                <a:spcAft>
                  <a:spcPct val="0"/>
                </a:spcAft>
                <a:defRPr sz="8200">
                  <a:solidFill>
                    <a:srgbClr val="002060"/>
                  </a:solidFill>
                  <a:latin typeface="TUM Neue Helvetica 55 Regular" pitchFamily="34" charset="0"/>
                  <a:ea typeface="MS PGothic" pitchFamily="34" charset="-128"/>
                  <a:cs typeface="ＭＳ Ｐゴシック" charset="0"/>
                </a:defRPr>
              </a:lvl2pPr>
              <a:lvl3pPr algn="ctr" defTabSz="4174322" rtl="0" eaLnBrk="0" fontAlgn="base" hangingPunct="0">
                <a:spcBef>
                  <a:spcPct val="0"/>
                </a:spcBef>
                <a:spcAft>
                  <a:spcPct val="0"/>
                </a:spcAft>
                <a:defRPr sz="8200">
                  <a:solidFill>
                    <a:srgbClr val="002060"/>
                  </a:solidFill>
                  <a:latin typeface="TUM Neue Helvetica 55 Regular" pitchFamily="34" charset="0"/>
                  <a:ea typeface="MS PGothic" pitchFamily="34" charset="-128"/>
                  <a:cs typeface="ＭＳ Ｐゴシック" charset="0"/>
                </a:defRPr>
              </a:lvl3pPr>
              <a:lvl4pPr algn="ctr" defTabSz="4174322" rtl="0" eaLnBrk="0" fontAlgn="base" hangingPunct="0">
                <a:spcBef>
                  <a:spcPct val="0"/>
                </a:spcBef>
                <a:spcAft>
                  <a:spcPct val="0"/>
                </a:spcAft>
                <a:defRPr sz="8200">
                  <a:solidFill>
                    <a:srgbClr val="002060"/>
                  </a:solidFill>
                  <a:latin typeface="TUM Neue Helvetica 55 Regular" pitchFamily="34" charset="0"/>
                  <a:ea typeface="MS PGothic" pitchFamily="34" charset="-128"/>
                  <a:cs typeface="ＭＳ Ｐゴシック" charset="0"/>
                </a:defRPr>
              </a:lvl4pPr>
              <a:lvl5pPr algn="ctr" defTabSz="4174322" rtl="0" eaLnBrk="0" fontAlgn="base" hangingPunct="0">
                <a:spcBef>
                  <a:spcPct val="0"/>
                </a:spcBef>
                <a:spcAft>
                  <a:spcPct val="0"/>
                </a:spcAft>
                <a:defRPr sz="8200">
                  <a:solidFill>
                    <a:srgbClr val="002060"/>
                  </a:solidFill>
                  <a:latin typeface="TUM Neue Helvetica 55 Regular" pitchFamily="34" charset="0"/>
                  <a:ea typeface="MS PGothic" pitchFamily="34" charset="-128"/>
                  <a:cs typeface="ＭＳ Ｐゴシック" charset="0"/>
                </a:defRPr>
              </a:lvl5pPr>
              <a:lvl6pPr marL="457167" algn="ctr" defTabSz="4174815" rtl="0" fontAlgn="base">
                <a:spcBef>
                  <a:spcPct val="0"/>
                </a:spcBef>
                <a:spcAft>
                  <a:spcPct val="0"/>
                </a:spcAft>
                <a:defRPr sz="8200">
                  <a:solidFill>
                    <a:srgbClr val="002060"/>
                  </a:solidFill>
                  <a:latin typeface="TUM Neue Helvetica 55 Regular" pitchFamily="34" charset="0"/>
                </a:defRPr>
              </a:lvl6pPr>
              <a:lvl7pPr marL="914333" algn="ctr" defTabSz="4174815" rtl="0" fontAlgn="base">
                <a:spcBef>
                  <a:spcPct val="0"/>
                </a:spcBef>
                <a:spcAft>
                  <a:spcPct val="0"/>
                </a:spcAft>
                <a:defRPr sz="8200">
                  <a:solidFill>
                    <a:srgbClr val="002060"/>
                  </a:solidFill>
                  <a:latin typeface="TUM Neue Helvetica 55 Regular" pitchFamily="34" charset="0"/>
                </a:defRPr>
              </a:lvl7pPr>
              <a:lvl8pPr marL="1371497" algn="ctr" defTabSz="4174815" rtl="0" fontAlgn="base">
                <a:spcBef>
                  <a:spcPct val="0"/>
                </a:spcBef>
                <a:spcAft>
                  <a:spcPct val="0"/>
                </a:spcAft>
                <a:defRPr sz="8200">
                  <a:solidFill>
                    <a:srgbClr val="002060"/>
                  </a:solidFill>
                  <a:latin typeface="TUM Neue Helvetica 55 Regular" pitchFamily="34" charset="0"/>
                </a:defRPr>
              </a:lvl8pPr>
              <a:lvl9pPr marL="1828663" algn="ctr" defTabSz="4174815" rtl="0" fontAlgn="base">
                <a:spcBef>
                  <a:spcPct val="0"/>
                </a:spcBef>
                <a:spcAft>
                  <a:spcPct val="0"/>
                </a:spcAft>
                <a:defRPr sz="8200">
                  <a:solidFill>
                    <a:srgbClr val="002060"/>
                  </a:solidFill>
                  <a:latin typeface="TUM Neue Helvetica 55 Regular" pitchFamily="34" charset="0"/>
                </a:defRPr>
              </a:lvl9pPr>
            </a:lstStyle>
            <a:p>
              <a:r>
                <a:rPr lang="de-DE" sz="2400" dirty="0" smtClean="0">
                  <a:solidFill>
                    <a:srgbClr val="C00000"/>
                  </a:solidFill>
                </a:rPr>
                <a:t>10B </a:t>
              </a:r>
              <a:r>
                <a:rPr lang="de-DE" sz="2400" dirty="0" err="1" smtClean="0">
                  <a:solidFill>
                    <a:srgbClr val="C00000"/>
                  </a:solidFill>
                </a:rPr>
                <a:t>multigrid</a:t>
              </a:r>
              <a:r>
                <a:rPr lang="de-DE" sz="2400" dirty="0" smtClean="0">
                  <a:solidFill>
                    <a:srgbClr val="C00000"/>
                  </a:solidFill>
                </a:rPr>
                <a:t> </a:t>
              </a:r>
              <a:r>
                <a:rPr lang="de-DE" sz="2400" dirty="0" err="1" smtClean="0">
                  <a:solidFill>
                    <a:srgbClr val="C00000"/>
                  </a:solidFill>
                </a:rPr>
                <a:t>detectors</a:t>
              </a:r>
              <a:r>
                <a:rPr lang="de-DE" sz="2400" dirty="0" smtClean="0">
                  <a:solidFill>
                    <a:srgbClr val="C00000"/>
                  </a:solidFill>
                </a:rPr>
                <a:t>: </a:t>
              </a:r>
              <a:r>
                <a:rPr lang="de-DE" sz="2400" dirty="0" err="1" smtClean="0">
                  <a:solidFill>
                    <a:srgbClr val="C00000"/>
                  </a:solidFill>
                </a:rPr>
                <a:t>performance</a:t>
              </a:r>
              <a:endParaRPr lang="de-DE" sz="2400" dirty="0">
                <a:solidFill>
                  <a:srgbClr val="C00000"/>
                </a:solidFill>
              </a:endParaRPr>
            </a:p>
          </p:txBody>
        </p:sp>
        <p:sp>
          <p:nvSpPr>
            <p:cNvPr id="128" name="Rounded Rectangle 127"/>
            <p:cNvSpPr/>
            <p:nvPr/>
          </p:nvSpPr>
          <p:spPr>
            <a:xfrm>
              <a:off x="15915773" y="29717470"/>
              <a:ext cx="9246224" cy="7565194"/>
            </a:xfrm>
            <a:prstGeom prst="roundRect">
              <a:avLst>
                <a:gd name="adj" fmla="val 4088"/>
              </a:avLst>
            </a:prstGeom>
            <a:noFill/>
            <a:ln w="28575">
              <a:solidFill>
                <a:srgbClr val="1A3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1" name="Rounded Rectangle 130"/>
          <p:cNvSpPr/>
          <p:nvPr/>
        </p:nvSpPr>
        <p:spPr>
          <a:xfrm>
            <a:off x="14724022" y="30900350"/>
            <a:ext cx="14815962" cy="9093763"/>
          </a:xfrm>
          <a:prstGeom prst="roundRect">
            <a:avLst>
              <a:gd name="adj" fmla="val 1937"/>
            </a:avLst>
          </a:prstGeom>
          <a:noFill/>
          <a:ln w="28575">
            <a:solidFill>
              <a:srgbClr val="1A3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6" name="Group 25"/>
          <p:cNvGrpSpPr/>
          <p:nvPr/>
        </p:nvGrpSpPr>
        <p:grpSpPr>
          <a:xfrm>
            <a:off x="21879445" y="9176996"/>
            <a:ext cx="7199312" cy="5606872"/>
            <a:chOff x="21879445" y="9176996"/>
            <a:chExt cx="7199312" cy="5606872"/>
          </a:xfrm>
        </p:grpSpPr>
        <p:pic>
          <p:nvPicPr>
            <p:cNvPr id="16"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1879445" y="9176996"/>
              <a:ext cx="7199312" cy="531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3" name="TextBox 122"/>
            <p:cNvSpPr txBox="1"/>
            <p:nvPr/>
          </p:nvSpPr>
          <p:spPr>
            <a:xfrm>
              <a:off x="23593155" y="14322203"/>
              <a:ext cx="2799164" cy="461665"/>
            </a:xfrm>
            <a:prstGeom prst="rect">
              <a:avLst/>
            </a:prstGeom>
            <a:noFill/>
          </p:spPr>
          <p:txBody>
            <a:bodyPr wrap="none" rtlCol="0">
              <a:spAutoFit/>
            </a:bodyPr>
            <a:lstStyle/>
            <a:p>
              <a:r>
                <a:rPr lang="de-DE" sz="2400" b="1" dirty="0" smtClean="0">
                  <a:solidFill>
                    <a:srgbClr val="C00000"/>
                  </a:solidFill>
                  <a:latin typeface="Arial" panose="020B0604020202020204" pitchFamily="34" charset="0"/>
                  <a:cs typeface="Arial" panose="020B0604020202020204" pitchFamily="34" charset="0"/>
                </a:rPr>
                <a:t>Instrument Suite </a:t>
              </a:r>
              <a:endParaRPr lang="en-GB" sz="2400" b="1" dirty="0">
                <a:solidFill>
                  <a:srgbClr val="C00000"/>
                </a:solidFill>
                <a:latin typeface="Arial" panose="020B0604020202020204" pitchFamily="34" charset="0"/>
                <a:cs typeface="Arial" panose="020B0604020202020204" pitchFamily="34" charset="0"/>
              </a:endParaRPr>
            </a:p>
          </p:txBody>
        </p:sp>
      </p:grpSp>
      <p:sp>
        <p:nvSpPr>
          <p:cNvPr id="25" name="Rectangle 24"/>
          <p:cNvSpPr/>
          <p:nvPr/>
        </p:nvSpPr>
        <p:spPr>
          <a:xfrm>
            <a:off x="21288348" y="14162619"/>
            <a:ext cx="2335169" cy="780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uppieren 5"/>
          <p:cNvGrpSpPr/>
          <p:nvPr/>
        </p:nvGrpSpPr>
        <p:grpSpPr>
          <a:xfrm>
            <a:off x="743663" y="23099933"/>
            <a:ext cx="18725726" cy="7552492"/>
            <a:chOff x="743663" y="23099933"/>
            <a:chExt cx="18725726" cy="7552492"/>
          </a:xfrm>
        </p:grpSpPr>
        <p:sp>
          <p:nvSpPr>
            <p:cNvPr id="2" name="TextBox 1"/>
            <p:cNvSpPr txBox="1"/>
            <p:nvPr/>
          </p:nvSpPr>
          <p:spPr>
            <a:xfrm>
              <a:off x="1119326" y="24096633"/>
              <a:ext cx="10036551" cy="4001095"/>
            </a:xfrm>
            <a:prstGeom prst="rect">
              <a:avLst/>
            </a:prstGeom>
            <a:noFill/>
          </p:spPr>
          <p:txBody>
            <a:bodyPr wrap="square" rtlCol="0">
              <a:spAutoFit/>
            </a:bodyPr>
            <a:lstStyle/>
            <a:p>
              <a:pPr marL="342900" indent="-342900">
                <a:lnSpc>
                  <a:spcPct val="130000"/>
                </a:lnSpc>
                <a:buClr>
                  <a:srgbClr val="C00000"/>
                </a:buClr>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view of cold focal point of the butterfly moderator</a:t>
              </a:r>
            </a:p>
            <a:p>
              <a:pPr marL="342900" indent="-342900">
                <a:lnSpc>
                  <a:spcPct val="130000"/>
                </a:lnSpc>
                <a:buClr>
                  <a:srgbClr val="C00000"/>
                </a:buClr>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vertical s-curved guide (radius of curvature 1600 m, loss of line-of-sight inside bunker at 26.53m)</a:t>
              </a:r>
            </a:p>
            <a:p>
              <a:pPr marL="342900" indent="-342900">
                <a:lnSpc>
                  <a:spcPct val="130000"/>
                </a:lnSpc>
                <a:buClr>
                  <a:srgbClr val="C00000"/>
                </a:buClr>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horizontal curvature (R = 4000m) to compensate monolith insert rotation</a:t>
              </a:r>
            </a:p>
            <a:p>
              <a:pPr marL="342900" indent="-342900">
                <a:lnSpc>
                  <a:spcPct val="130000"/>
                </a:lnSpc>
                <a:buClr>
                  <a:srgbClr val="C00000"/>
                </a:buClr>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elliptic opening / closing towards high speed choppers and sample position</a:t>
              </a:r>
            </a:p>
            <a:p>
              <a:pPr marL="342900" indent="-342900">
                <a:lnSpc>
                  <a:spcPct val="130000"/>
                </a:lnSpc>
                <a:buClr>
                  <a:srgbClr val="C00000"/>
                </a:buClr>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&lt; 10 % intensity variation across beam spot</a:t>
              </a:r>
            </a:p>
            <a:p>
              <a:pPr marL="342900" indent="-342900">
                <a:lnSpc>
                  <a:spcPct val="130000"/>
                </a:lnSpc>
                <a:buClr>
                  <a:srgbClr val="C00000"/>
                </a:buClr>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4 x 2 cm</a:t>
              </a:r>
              <a:r>
                <a:rPr lang="en-US" sz="2000" baseline="30000" dirty="0" smtClean="0">
                  <a:latin typeface="Arial" panose="020B0604020202020204" pitchFamily="34" charset="0"/>
                  <a:cs typeface="Arial" panose="020B0604020202020204" pitchFamily="34" charset="0"/>
                </a:rPr>
                <a:t>2 </a:t>
              </a:r>
              <a:r>
                <a:rPr lang="en-US" sz="2000" dirty="0" smtClean="0">
                  <a:latin typeface="Arial" panose="020B0604020202020204" pitchFamily="34" charset="0"/>
                  <a:cs typeface="Arial" panose="020B0604020202020204" pitchFamily="34" charset="0"/>
                </a:rPr>
                <a:t> beam spot (1 x1 cm</a:t>
              </a:r>
              <a:r>
                <a:rPr lang="en-US" sz="2000" baseline="30000" dirty="0" smtClean="0">
                  <a:latin typeface="Arial" panose="020B0604020202020204" pitchFamily="34" charset="0"/>
                  <a:cs typeface="Arial" panose="020B0604020202020204" pitchFamily="34" charset="0"/>
                </a:rPr>
                <a:t>2</a:t>
              </a:r>
              <a:r>
                <a:rPr lang="en-US" sz="2000" dirty="0" smtClean="0">
                  <a:latin typeface="Arial" panose="020B0604020202020204" pitchFamily="34" charset="0"/>
                  <a:cs typeface="Arial" panose="020B0604020202020204" pitchFamily="34" charset="0"/>
                </a:rPr>
                <a:t> in focused mode), height x width</a:t>
              </a:r>
            </a:p>
            <a:p>
              <a:pPr marL="342900" indent="-342900">
                <a:lnSpc>
                  <a:spcPct val="130000"/>
                </a:lnSpc>
                <a:buClr>
                  <a:srgbClr val="C00000"/>
                </a:buClr>
                <a:buFont typeface="Wingdings" panose="05000000000000000000" pitchFamily="2" charset="2"/>
                <a:buChar char="§"/>
              </a:pPr>
              <a:r>
                <a:rPr lang="en-US" sz="2000" dirty="0">
                  <a:latin typeface="Arial" panose="020B0604020202020204" pitchFamily="34" charset="0"/>
                  <a:cs typeface="Arial" panose="020B0604020202020204" pitchFamily="34" charset="0"/>
                </a:rPr>
                <a:t>divergence +/- 1 </a:t>
              </a:r>
              <a:r>
                <a:rPr lang="en-US" sz="2000" dirty="0" err="1">
                  <a:latin typeface="Arial" panose="020B0604020202020204" pitchFamily="34" charset="0"/>
                  <a:cs typeface="Arial" panose="020B0604020202020204" pitchFamily="34" charset="0"/>
                </a:rPr>
                <a:t>deg</a:t>
              </a:r>
              <a:r>
                <a:rPr lang="en-US" sz="2000" dirty="0">
                  <a:latin typeface="Arial" panose="020B0604020202020204" pitchFamily="34" charset="0"/>
                  <a:cs typeface="Arial" panose="020B0604020202020204" pitchFamily="34" charset="0"/>
                </a:rPr>
                <a:t> at 3 Å</a:t>
              </a:r>
            </a:p>
            <a:p>
              <a:pPr marL="342900" indent="-342900">
                <a:lnSpc>
                  <a:spcPct val="130000"/>
                </a:lnSpc>
                <a:buClr>
                  <a:srgbClr val="C00000"/>
                </a:buClr>
                <a:buFont typeface="Wingdings" panose="05000000000000000000" pitchFamily="2" charset="2"/>
                <a:buChar char="§"/>
              </a:pPr>
              <a:r>
                <a:rPr lang="en-US" sz="2000" dirty="0">
                  <a:latin typeface="Arial" panose="020B0604020202020204" pitchFamily="34" charset="0"/>
                  <a:cs typeface="Arial" panose="020B0604020202020204" pitchFamily="34" charset="0"/>
                </a:rPr>
                <a:t>smooth divergence profile</a:t>
              </a:r>
            </a:p>
            <a:p>
              <a:pPr marL="342900" indent="-342900">
                <a:lnSpc>
                  <a:spcPct val="150000"/>
                </a:lnSpc>
                <a:buClr>
                  <a:srgbClr val="C00000"/>
                </a:buClr>
                <a:buFont typeface="Wingdings" panose="05000000000000000000" pitchFamily="2" charset="2"/>
                <a:buChar char="§"/>
              </a:pPr>
              <a:endParaRPr lang="en-US" sz="2000" baseline="30000" dirty="0">
                <a:latin typeface="Arial" panose="020B0604020202020204" pitchFamily="34" charset="0"/>
                <a:cs typeface="Arial" panose="020B0604020202020204" pitchFamily="34" charset="0"/>
              </a:endParaRPr>
            </a:p>
          </p:txBody>
        </p:sp>
        <p:sp>
          <p:nvSpPr>
            <p:cNvPr id="151" name="Rectangle 4"/>
            <p:cNvSpPr/>
            <p:nvPr/>
          </p:nvSpPr>
          <p:spPr>
            <a:xfrm>
              <a:off x="3882675" y="23148145"/>
              <a:ext cx="9840361" cy="646331"/>
            </a:xfrm>
            <a:prstGeom prst="rect">
              <a:avLst/>
            </a:prstGeom>
          </p:spPr>
          <p:txBody>
            <a:bodyPr wrap="square">
              <a:spAutoFit/>
            </a:bodyPr>
            <a:lstStyle/>
            <a:p>
              <a:pPr algn="l">
                <a:lnSpc>
                  <a:spcPct val="150000"/>
                </a:lnSpc>
                <a:spcAft>
                  <a:spcPts val="300"/>
                </a:spcAft>
                <a:buClr>
                  <a:srgbClr val="990033"/>
                </a:buClr>
              </a:pPr>
              <a:r>
                <a:rPr lang="de-DE" sz="2400" b="1" dirty="0" smtClean="0">
                  <a:solidFill>
                    <a:srgbClr val="C00000"/>
                  </a:solidFill>
                  <a:latin typeface="Arial" panose="020B0604020202020204" pitchFamily="34" charset="0"/>
                  <a:cs typeface="Arial" panose="020B0604020202020204" pitchFamily="34" charset="0"/>
                </a:rPr>
                <a:t>Beam </a:t>
              </a:r>
              <a:r>
                <a:rPr lang="de-DE" sz="2400" b="1" dirty="0" err="1" smtClean="0">
                  <a:solidFill>
                    <a:srgbClr val="C00000"/>
                  </a:solidFill>
                  <a:latin typeface="Arial" panose="020B0604020202020204" pitchFamily="34" charset="0"/>
                  <a:cs typeface="Arial" panose="020B0604020202020204" pitchFamily="34" charset="0"/>
                </a:rPr>
                <a:t>Extraction</a:t>
              </a:r>
              <a:r>
                <a:rPr lang="de-DE" sz="2400" b="1" dirty="0" smtClean="0">
                  <a:solidFill>
                    <a:srgbClr val="C00000"/>
                  </a:solidFill>
                  <a:latin typeface="Arial" panose="020B0604020202020204" pitchFamily="34" charset="0"/>
                  <a:cs typeface="Arial" panose="020B0604020202020204" pitchFamily="34" charset="0"/>
                </a:rPr>
                <a:t> </a:t>
              </a:r>
              <a:r>
                <a:rPr lang="de-DE" sz="2400" b="1" dirty="0" err="1" smtClean="0">
                  <a:solidFill>
                    <a:srgbClr val="C00000"/>
                  </a:solidFill>
                  <a:latin typeface="Arial" panose="020B0604020202020204" pitchFamily="34" charset="0"/>
                  <a:cs typeface="Arial" panose="020B0604020202020204" pitchFamily="34" charset="0"/>
                </a:rPr>
                <a:t>and</a:t>
              </a:r>
              <a:r>
                <a:rPr lang="de-DE" sz="2400" b="1" dirty="0" smtClean="0">
                  <a:solidFill>
                    <a:srgbClr val="C00000"/>
                  </a:solidFill>
                  <a:latin typeface="Arial" panose="020B0604020202020204" pitchFamily="34" charset="0"/>
                  <a:cs typeface="Arial" panose="020B0604020202020204" pitchFamily="34" charset="0"/>
                </a:rPr>
                <a:t> Guide Transport S</a:t>
              </a:r>
              <a:r>
                <a:rPr lang="de-DE" sz="2400" b="1" dirty="0" smtClean="0">
                  <a:solidFill>
                    <a:srgbClr val="C00000"/>
                  </a:solidFill>
                  <a:latin typeface="Arial" panose="020B0604020202020204" pitchFamily="34" charset="0"/>
                  <a:cs typeface="Arial" panose="020B0604020202020204" pitchFamily="34" charset="0"/>
                </a:rPr>
                <a:t>ystem </a:t>
              </a:r>
              <a:r>
                <a:rPr lang="de-DE" sz="2400" b="1" dirty="0" smtClean="0">
                  <a:solidFill>
                    <a:srgbClr val="C00000"/>
                  </a:solidFill>
                  <a:latin typeface="Arial" panose="020B0604020202020204" pitchFamily="34" charset="0"/>
                  <a:cs typeface="Arial" panose="020B0604020202020204" pitchFamily="34" charset="0"/>
                </a:rPr>
                <a:t>– </a:t>
              </a:r>
              <a:r>
                <a:rPr lang="de-DE" sz="2400" b="1" dirty="0">
                  <a:solidFill>
                    <a:srgbClr val="C00000"/>
                  </a:solidFill>
                  <a:latin typeface="Arial" panose="020B0604020202020204" pitchFamily="34" charset="0"/>
                  <a:cs typeface="Arial" panose="020B0604020202020204" pitchFamily="34" charset="0"/>
                </a:rPr>
                <a:t>F</a:t>
              </a:r>
              <a:r>
                <a:rPr lang="de-DE" sz="2400" b="1" dirty="0" smtClean="0">
                  <a:solidFill>
                    <a:srgbClr val="C00000"/>
                  </a:solidFill>
                  <a:latin typeface="Arial" panose="020B0604020202020204" pitchFamily="34" charset="0"/>
                  <a:cs typeface="Arial" panose="020B0604020202020204" pitchFamily="34" charset="0"/>
                </a:rPr>
                <a:t>irst </a:t>
              </a:r>
              <a:r>
                <a:rPr lang="de-DE" sz="2400" b="1" dirty="0" err="1" smtClean="0">
                  <a:solidFill>
                    <a:srgbClr val="C00000"/>
                  </a:solidFill>
                  <a:latin typeface="Arial" panose="020B0604020202020204" pitchFamily="34" charset="0"/>
                  <a:cs typeface="Arial" panose="020B0604020202020204" pitchFamily="34" charset="0"/>
                </a:rPr>
                <a:t>deliveries</a:t>
              </a:r>
              <a:endParaRPr lang="en-GB" sz="2400" b="1" dirty="0">
                <a:solidFill>
                  <a:srgbClr val="C00000"/>
                </a:solidFill>
                <a:latin typeface="Arial" panose="020B0604020202020204" pitchFamily="34" charset="0"/>
                <a:cs typeface="Arial" panose="020B0604020202020204" pitchFamily="34" charset="0"/>
              </a:endParaRPr>
            </a:p>
          </p:txBody>
        </p:sp>
        <p:sp>
          <p:nvSpPr>
            <p:cNvPr id="125" name="Rounded Rectangle 124"/>
            <p:cNvSpPr/>
            <p:nvPr/>
          </p:nvSpPr>
          <p:spPr>
            <a:xfrm>
              <a:off x="743663" y="23099933"/>
              <a:ext cx="18725726" cy="7552492"/>
            </a:xfrm>
            <a:prstGeom prst="roundRect">
              <a:avLst>
                <a:gd name="adj" fmla="val 2343"/>
              </a:avLst>
            </a:prstGeom>
            <a:noFill/>
            <a:ln w="28575">
              <a:solidFill>
                <a:srgbClr val="1A3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40" name="pasted-image.tiff"/>
          <p:cNvPicPr>
            <a:picLocks noChangeAspect="1"/>
          </p:cNvPicPr>
          <p:nvPr/>
        </p:nvPicPr>
        <p:blipFill>
          <a:blip r:embed="rId17">
            <a:extLst/>
          </a:blip>
          <a:srcRect l="5763" t="28394" r="86253"/>
          <a:stretch>
            <a:fillRect/>
          </a:stretch>
        </p:blipFill>
        <p:spPr>
          <a:xfrm>
            <a:off x="24942316" y="24176599"/>
            <a:ext cx="360000" cy="2410662"/>
          </a:xfrm>
          <a:prstGeom prst="rect">
            <a:avLst/>
          </a:prstGeom>
          <a:ln w="12700">
            <a:miter lim="400000"/>
          </a:ln>
        </p:spPr>
      </p:pic>
      <p:pic>
        <p:nvPicPr>
          <p:cNvPr id="145" name="Picture 2"/>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l="16282" t="35994" r="47592" b="5347"/>
          <a:stretch/>
        </p:blipFill>
        <p:spPr bwMode="auto">
          <a:xfrm>
            <a:off x="20063445" y="24027407"/>
            <a:ext cx="2416678" cy="2518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6" name="Group 766"/>
          <p:cNvGrpSpPr>
            <a:grpSpLocks noChangeAspect="1"/>
          </p:cNvGrpSpPr>
          <p:nvPr/>
        </p:nvGrpSpPr>
        <p:grpSpPr>
          <a:xfrm>
            <a:off x="25863256" y="25636173"/>
            <a:ext cx="3471115" cy="2452693"/>
            <a:chOff x="1935179" y="-1003610"/>
            <a:chExt cx="5117991" cy="3615966"/>
          </a:xfrm>
        </p:grpSpPr>
        <p:pic>
          <p:nvPicPr>
            <p:cNvPr id="147" name="pasted-image.tiff"/>
            <p:cNvPicPr>
              <a:picLocks noChangeAspect="1"/>
            </p:cNvPicPr>
            <p:nvPr/>
          </p:nvPicPr>
          <p:blipFill>
            <a:blip r:embed="rId19">
              <a:extLst/>
            </a:blip>
            <a:srcRect l="4582" t="5782" r="6514"/>
            <a:stretch>
              <a:fillRect/>
            </a:stretch>
          </p:blipFill>
          <p:spPr>
            <a:xfrm>
              <a:off x="1935179" y="-1003610"/>
              <a:ext cx="5117991" cy="3615966"/>
            </a:xfrm>
            <a:prstGeom prst="rect">
              <a:avLst/>
            </a:prstGeom>
            <a:ln w="12700" cap="flat">
              <a:noFill/>
              <a:miter lim="400000"/>
            </a:ln>
            <a:effectLst/>
          </p:spPr>
        </p:pic>
        <p:sp>
          <p:nvSpPr>
            <p:cNvPr id="148" name="Shape 764"/>
            <p:cNvSpPr/>
            <p:nvPr/>
          </p:nvSpPr>
          <p:spPr>
            <a:xfrm>
              <a:off x="2452596" y="-734793"/>
              <a:ext cx="1156761" cy="63878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defRPr sz="2800"/>
              </a:lvl1pPr>
            </a:lstStyle>
            <a:p>
              <a:r>
                <a:rPr sz="1600" dirty="0"/>
                <a:t>3.32 Å</a:t>
              </a:r>
            </a:p>
          </p:txBody>
        </p:sp>
      </p:grpSp>
      <p:pic>
        <p:nvPicPr>
          <p:cNvPr id="153" name="pasted-image.tiff"/>
          <p:cNvPicPr>
            <a:picLocks/>
          </p:cNvPicPr>
          <p:nvPr/>
        </p:nvPicPr>
        <p:blipFill>
          <a:blip r:embed="rId20">
            <a:extLst/>
          </a:blip>
          <a:srcRect l="8722" t="12207" r="3699"/>
          <a:stretch>
            <a:fillRect/>
          </a:stretch>
        </p:blipFill>
        <p:spPr>
          <a:xfrm>
            <a:off x="25795125" y="28192348"/>
            <a:ext cx="3533463" cy="2452760"/>
          </a:xfrm>
          <a:prstGeom prst="rect">
            <a:avLst/>
          </a:prstGeom>
          <a:ln w="12700" cap="flat">
            <a:noFill/>
            <a:miter lim="400000"/>
          </a:ln>
          <a:effectLst/>
        </p:spPr>
      </p:pic>
      <p:pic>
        <p:nvPicPr>
          <p:cNvPr id="157" name="20180619_134041.jpg"/>
          <p:cNvPicPr>
            <a:picLocks noChangeAspect="1"/>
          </p:cNvPicPr>
          <p:nvPr/>
        </p:nvPicPr>
        <p:blipFill>
          <a:blip r:embed="rId21">
            <a:extLst/>
          </a:blip>
          <a:stretch>
            <a:fillRect/>
          </a:stretch>
        </p:blipFill>
        <p:spPr>
          <a:xfrm>
            <a:off x="18291854" y="31772399"/>
            <a:ext cx="4820714" cy="3615537"/>
          </a:xfrm>
          <a:prstGeom prst="rect">
            <a:avLst/>
          </a:prstGeom>
          <a:ln w="12700">
            <a:miter lim="400000"/>
          </a:ln>
        </p:spPr>
      </p:pic>
      <p:sp>
        <p:nvSpPr>
          <p:cNvPr id="10" name="TextBox 9"/>
          <p:cNvSpPr txBox="1"/>
          <p:nvPr/>
        </p:nvSpPr>
        <p:spPr>
          <a:xfrm>
            <a:off x="24734473" y="36369699"/>
            <a:ext cx="4594115" cy="1600438"/>
          </a:xfrm>
          <a:prstGeom prst="rect">
            <a:avLst/>
          </a:prstGeom>
          <a:solidFill>
            <a:schemeClr val="accent1">
              <a:lumMod val="40000"/>
              <a:lumOff val="60000"/>
            </a:schemeClr>
          </a:solidFill>
          <a:ln cap="rnd">
            <a:solidFill>
              <a:schemeClr val="tx2"/>
            </a:solidFill>
          </a:ln>
        </p:spPr>
        <p:txBody>
          <a:bodyPr wrap="square" rtlCol="0">
            <a:spAutoFit/>
          </a:bodyPr>
          <a:lstStyle/>
          <a:p>
            <a:pPr>
              <a:defRPr sz="2800"/>
            </a:pPr>
            <a:r>
              <a:rPr lang="de-DE" sz="1400" b="1" i="1" dirty="0" err="1" smtClean="0">
                <a:latin typeface="Arial" panose="020B0604020202020204" pitchFamily="34" charset="0"/>
                <a:cs typeface="Arial" panose="020B0604020202020204" pitchFamily="34" charset="0"/>
              </a:rPr>
              <a:t>Thank</a:t>
            </a:r>
            <a:r>
              <a:rPr lang="de-DE" sz="1400" b="1" i="1" dirty="0" smtClean="0">
                <a:latin typeface="Arial" panose="020B0604020202020204" pitchFamily="34" charset="0"/>
                <a:cs typeface="Arial" panose="020B0604020202020204" pitchFamily="34" charset="0"/>
              </a:rPr>
              <a:t> </a:t>
            </a:r>
            <a:r>
              <a:rPr lang="de-DE" sz="1400" b="1" i="1" dirty="0" err="1" smtClean="0">
                <a:latin typeface="Arial" panose="020B0604020202020204" pitchFamily="34" charset="0"/>
                <a:cs typeface="Arial" panose="020B0604020202020204" pitchFamily="34" charset="0"/>
              </a:rPr>
              <a:t>you</a:t>
            </a:r>
            <a:endParaRPr lang="de-DE" sz="1400" b="1" i="1" dirty="0">
              <a:latin typeface="Arial" panose="020B0604020202020204" pitchFamily="34" charset="0"/>
              <a:cs typeface="Arial" panose="020B0604020202020204" pitchFamily="34" charset="0"/>
            </a:endParaRPr>
          </a:p>
          <a:p>
            <a:pPr>
              <a:defRPr sz="2800"/>
            </a:pPr>
            <a:endParaRPr lang="en-GB" sz="1400" i="1" dirty="0" smtClean="0">
              <a:latin typeface="Arial" panose="020B0604020202020204" pitchFamily="34" charset="0"/>
              <a:cs typeface="Arial" panose="020B0604020202020204" pitchFamily="34" charset="0"/>
            </a:endParaRPr>
          </a:p>
          <a:p>
            <a:pPr>
              <a:defRPr sz="2800"/>
            </a:pPr>
            <a:r>
              <a:rPr lang="en-GB" sz="1400" i="1" dirty="0" smtClean="0">
                <a:latin typeface="Arial" panose="020B0604020202020204" pitchFamily="34" charset="0"/>
                <a:cs typeface="Arial" panose="020B0604020202020204" pitchFamily="34" charset="0"/>
              </a:rPr>
              <a:t>P</a:t>
            </a:r>
            <a:r>
              <a:rPr lang="en-GB" sz="1400" i="1" dirty="0">
                <a:latin typeface="Arial" panose="020B0604020202020204" pitchFamily="34" charset="0"/>
                <a:cs typeface="Arial" panose="020B0604020202020204" pitchFamily="34" charset="0"/>
              </a:rPr>
              <a:t>. Link(TUM</a:t>
            </a:r>
            <a:r>
              <a:rPr lang="en-GB" sz="1400" i="1" dirty="0" smtClean="0">
                <a:latin typeface="Arial" panose="020B0604020202020204" pitchFamily="34" charset="0"/>
                <a:cs typeface="Arial" panose="020B0604020202020204" pitchFamily="34" charset="0"/>
              </a:rPr>
              <a:t>), F. Horn (TUM), H</a:t>
            </a:r>
            <a:r>
              <a:rPr lang="en-GB" sz="1400" i="1" dirty="0">
                <a:latin typeface="Arial" panose="020B0604020202020204" pitchFamily="34" charset="0"/>
                <a:cs typeface="Arial" panose="020B0604020202020204" pitchFamily="34" charset="0"/>
              </a:rPr>
              <a:t>. Meier(TUM), </a:t>
            </a:r>
            <a:r>
              <a:rPr lang="en-GB" sz="1400" i="1" dirty="0" smtClean="0">
                <a:latin typeface="Arial" panose="020B0604020202020204" pitchFamily="34" charset="0"/>
                <a:cs typeface="Arial" panose="020B0604020202020204" pitchFamily="34" charset="0"/>
              </a:rPr>
              <a:t>A</a:t>
            </a:r>
            <a:r>
              <a:rPr lang="en-GB" sz="1400" i="1" dirty="0">
                <a:latin typeface="Arial" panose="020B0604020202020204" pitchFamily="34" charset="0"/>
                <a:cs typeface="Arial" panose="020B0604020202020204" pitchFamily="34" charset="0"/>
              </a:rPr>
              <a:t>. </a:t>
            </a:r>
            <a:r>
              <a:rPr lang="en-GB" sz="1400" i="1" dirty="0" err="1">
                <a:latin typeface="Arial" panose="020B0604020202020204" pitchFamily="34" charset="0"/>
                <a:cs typeface="Arial" panose="020B0604020202020204" pitchFamily="34" charset="0"/>
              </a:rPr>
              <a:t>Cazenave</a:t>
            </a:r>
            <a:r>
              <a:rPr lang="en-GB" sz="1400" i="1" dirty="0">
                <a:latin typeface="Arial" panose="020B0604020202020204" pitchFamily="34" charset="0"/>
                <a:cs typeface="Arial" panose="020B0604020202020204" pitchFamily="34" charset="0"/>
              </a:rPr>
              <a:t> (LLB), S. Desert(LLB)., </a:t>
            </a:r>
            <a:r>
              <a:rPr lang="en-GB" sz="1400" i="1" dirty="0" smtClean="0">
                <a:latin typeface="Arial" panose="020B0604020202020204" pitchFamily="34" charset="0"/>
                <a:cs typeface="Arial" panose="020B0604020202020204" pitchFamily="34" charset="0"/>
              </a:rPr>
              <a:t>G. </a:t>
            </a:r>
            <a:r>
              <a:rPr lang="en-GB" sz="1400" i="1" dirty="0" err="1" smtClean="0">
                <a:latin typeface="Arial" panose="020B0604020202020204" pitchFamily="34" charset="0"/>
                <a:cs typeface="Arial" panose="020B0604020202020204" pitchFamily="34" charset="0"/>
              </a:rPr>
              <a:t>Fabreges</a:t>
            </a:r>
            <a:r>
              <a:rPr lang="en-GB" sz="1400" i="1" dirty="0" smtClean="0">
                <a:latin typeface="Arial" panose="020B0604020202020204" pitchFamily="34" charset="0"/>
                <a:cs typeface="Arial" panose="020B0604020202020204" pitchFamily="34" charset="0"/>
              </a:rPr>
              <a:t> (LLB) N</a:t>
            </a:r>
            <a:r>
              <a:rPr lang="en-GB" sz="1400" i="1" dirty="0">
                <a:latin typeface="Arial" panose="020B0604020202020204" pitchFamily="34" charset="0"/>
                <a:cs typeface="Arial" panose="020B0604020202020204" pitchFamily="34" charset="0"/>
              </a:rPr>
              <a:t>. </a:t>
            </a:r>
            <a:r>
              <a:rPr lang="en-GB" sz="1400" i="1" dirty="0" err="1">
                <a:latin typeface="Arial" panose="020B0604020202020204" pitchFamily="34" charset="0"/>
                <a:cs typeface="Arial" panose="020B0604020202020204" pitchFamily="34" charset="0"/>
              </a:rPr>
              <a:t>Tsapatsaris</a:t>
            </a:r>
            <a:r>
              <a:rPr lang="en-GB" sz="1400" i="1" dirty="0">
                <a:latin typeface="Arial" panose="020B0604020202020204" pitchFamily="34" charset="0"/>
                <a:cs typeface="Arial" panose="020B0604020202020204" pitchFamily="34" charset="0"/>
              </a:rPr>
              <a:t> (ESS</a:t>
            </a:r>
            <a:r>
              <a:rPr lang="en-GB" sz="1400" i="1" dirty="0" smtClean="0">
                <a:latin typeface="Arial" panose="020B0604020202020204" pitchFamily="34" charset="0"/>
                <a:cs typeface="Arial" panose="020B0604020202020204" pitchFamily="34" charset="0"/>
              </a:rPr>
              <a:t>),</a:t>
            </a:r>
            <a:r>
              <a:rPr lang="en-GB" sz="1400" i="1" dirty="0" smtClean="0">
                <a:latin typeface="Arial" panose="020B0604020202020204" pitchFamily="34" charset="0"/>
                <a:cs typeface="Arial" panose="020B0604020202020204" pitchFamily="34" charset="0"/>
              </a:rPr>
              <a:t>R. Al Jebali (ESS), A. </a:t>
            </a:r>
            <a:r>
              <a:rPr lang="en-GB" sz="1400" i="1" dirty="0" err="1" smtClean="0">
                <a:latin typeface="Arial" panose="020B0604020202020204" pitchFamily="34" charset="0"/>
                <a:cs typeface="Arial" panose="020B0604020202020204" pitchFamily="34" charset="0"/>
              </a:rPr>
              <a:t>Kaphlanov</a:t>
            </a:r>
            <a:r>
              <a:rPr lang="en-GB" sz="1400" i="1" dirty="0" smtClean="0">
                <a:latin typeface="Arial" panose="020B0604020202020204" pitchFamily="34" charset="0"/>
                <a:cs typeface="Arial" panose="020B0604020202020204" pitchFamily="34" charset="0"/>
              </a:rPr>
              <a:t> (ESS) M</a:t>
            </a:r>
            <a:r>
              <a:rPr lang="en-GB" sz="1400" i="1" dirty="0">
                <a:latin typeface="Arial" panose="020B0604020202020204" pitchFamily="34" charset="0"/>
                <a:cs typeface="Arial" panose="020B0604020202020204" pitchFamily="34" charset="0"/>
              </a:rPr>
              <a:t>. </a:t>
            </a:r>
            <a:r>
              <a:rPr lang="en-GB" sz="1400" i="1" dirty="0" err="1">
                <a:latin typeface="Arial" panose="020B0604020202020204" pitchFamily="34" charset="0"/>
                <a:cs typeface="Arial" panose="020B0604020202020204" pitchFamily="34" charset="0"/>
              </a:rPr>
              <a:t>Anastasopoulos</a:t>
            </a:r>
            <a:r>
              <a:rPr lang="en-GB" sz="1400" i="1" dirty="0">
                <a:latin typeface="Arial" panose="020B0604020202020204" pitchFamily="34" charset="0"/>
                <a:cs typeface="Arial" panose="020B0604020202020204" pitchFamily="34" charset="0"/>
              </a:rPr>
              <a:t> (ESS</a:t>
            </a:r>
            <a:r>
              <a:rPr lang="en-GB" sz="1400" i="1" dirty="0" smtClean="0">
                <a:latin typeface="Arial" panose="020B0604020202020204" pitchFamily="34" charset="0"/>
                <a:cs typeface="Arial" panose="020B0604020202020204" pitchFamily="34" charset="0"/>
              </a:rPr>
              <a:t>), G</a:t>
            </a:r>
            <a:r>
              <a:rPr lang="en-GB" sz="1400" i="1" dirty="0">
                <a:latin typeface="Arial" panose="020B0604020202020204" pitchFamily="34" charset="0"/>
                <a:cs typeface="Arial" panose="020B0604020202020204" pitchFamily="34" charset="0"/>
              </a:rPr>
              <a:t>. Laszlo (ESS), C. </a:t>
            </a:r>
            <a:r>
              <a:rPr lang="en-GB" sz="1400" i="1" dirty="0" smtClean="0">
                <a:latin typeface="Arial" panose="020B0604020202020204" pitchFamily="34" charset="0"/>
                <a:cs typeface="Arial" panose="020B0604020202020204" pitchFamily="34" charset="0"/>
              </a:rPr>
              <a:t>Lopez (ESS)</a:t>
            </a:r>
            <a:endParaRPr lang="en-GB" sz="1400" i="1" dirty="0">
              <a:latin typeface="Arial" panose="020B0604020202020204" pitchFamily="34" charset="0"/>
              <a:cs typeface="Arial" panose="020B0604020202020204" pitchFamily="34" charset="0"/>
            </a:endParaRPr>
          </a:p>
        </p:txBody>
      </p:sp>
      <p:grpSp>
        <p:nvGrpSpPr>
          <p:cNvPr id="158" name="Group 17">
            <a:extLst>
              <a:ext uri="{FF2B5EF4-FFF2-40B4-BE49-F238E27FC236}">
                <a16:creationId xmlns:a16="http://schemas.microsoft.com/office/drawing/2014/main" id="{C8169121-641B-FA44-A36A-0CABB4C746F9}"/>
              </a:ext>
            </a:extLst>
          </p:cNvPr>
          <p:cNvGrpSpPr>
            <a:grpSpLocks noChangeAspect="1"/>
          </p:cNvGrpSpPr>
          <p:nvPr/>
        </p:nvGrpSpPr>
        <p:grpSpPr>
          <a:xfrm>
            <a:off x="2597522" y="27589859"/>
            <a:ext cx="6557836" cy="2897181"/>
            <a:chOff x="412952" y="2361305"/>
            <a:chExt cx="12314903" cy="5440591"/>
          </a:xfrm>
        </p:grpSpPr>
        <p:pic>
          <p:nvPicPr>
            <p:cNvPr id="159" name="Picture 2"/>
            <p:cNvPicPr>
              <a:picLocks noChangeAspect="1"/>
            </p:cNvPicPr>
            <p:nvPr/>
          </p:nvPicPr>
          <p:blipFill rotWithShape="1">
            <a:blip r:embed="rId22" cstate="print">
              <a:extLst>
                <a:ext uri="{28A0092B-C50C-407E-A947-70E740481C1C}">
                  <a14:useLocalDpi xmlns:a14="http://schemas.microsoft.com/office/drawing/2010/main" val="0"/>
                </a:ext>
              </a:extLst>
            </a:blip>
            <a:srcRect l="1260" t="3426" r="1914" b="5868"/>
            <a:stretch/>
          </p:blipFill>
          <p:spPr>
            <a:xfrm>
              <a:off x="412952" y="3111909"/>
              <a:ext cx="12314903" cy="4689987"/>
            </a:xfrm>
            <a:prstGeom prst="rect">
              <a:avLst/>
            </a:prstGeom>
          </p:spPr>
        </p:pic>
        <p:grpSp>
          <p:nvGrpSpPr>
            <p:cNvPr id="162" name="Group 16">
              <a:extLst>
                <a:ext uri="{FF2B5EF4-FFF2-40B4-BE49-F238E27FC236}">
                  <a16:creationId xmlns:a16="http://schemas.microsoft.com/office/drawing/2014/main" id="{D9D9D806-BBBE-5A45-8D26-A30B8DA90C73}"/>
                </a:ext>
              </a:extLst>
            </p:cNvPr>
            <p:cNvGrpSpPr/>
            <p:nvPr/>
          </p:nvGrpSpPr>
          <p:grpSpPr>
            <a:xfrm>
              <a:off x="1066096" y="2361305"/>
              <a:ext cx="9666517" cy="3095597"/>
              <a:chOff x="962860" y="2361305"/>
              <a:chExt cx="9666517" cy="3095597"/>
            </a:xfrm>
          </p:grpSpPr>
          <p:sp>
            <p:nvSpPr>
              <p:cNvPr id="163" name="Right Brace 3"/>
              <p:cNvSpPr/>
              <p:nvPr/>
            </p:nvSpPr>
            <p:spPr>
              <a:xfrm rot="16200000">
                <a:off x="5508735" y="-2184570"/>
                <a:ext cx="574766" cy="9666516"/>
              </a:xfrm>
              <a:prstGeom prst="rightBrace">
                <a:avLst/>
              </a:prstGeom>
              <a:ln/>
            </p:spPr>
            <p:style>
              <a:lnRef idx="2">
                <a:schemeClr val="accent5"/>
              </a:lnRef>
              <a:fillRef idx="0">
                <a:schemeClr val="accent5"/>
              </a:fillRef>
              <a:effectRef idx="1">
                <a:schemeClr val="accent5"/>
              </a:effectRef>
              <a:fontRef idx="minor">
                <a:schemeClr val="tx1"/>
              </a:fontRef>
            </p:style>
            <p:txBody>
              <a:bodyPr rot="0" spcFirstLastPara="1"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chemeClr val="tx1"/>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chemeClr val="tx1"/>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chemeClr val="tx1"/>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chemeClr val="tx1"/>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chemeClr val="tx1"/>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chemeClr val="tx1"/>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chemeClr val="tx1"/>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chemeClr val="tx1"/>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chemeClr val="tx1"/>
                    </a:solidFill>
                    <a:effectLst/>
                    <a:uFillTx/>
                    <a:latin typeface="+mn-lt"/>
                    <a:ea typeface="+mn-ea"/>
                    <a:cs typeface="+mn-cs"/>
                    <a:sym typeface="Helvetica Light"/>
                  </a:defRPr>
                </a:lvl9p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cxnSp>
            <p:nvCxnSpPr>
              <p:cNvPr id="164" name="Straight Connector 5"/>
              <p:cNvCxnSpPr>
                <a:cxnSpLocks/>
                <a:endCxn id="163" idx="0"/>
              </p:cNvCxnSpPr>
              <p:nvPr/>
            </p:nvCxnSpPr>
            <p:spPr>
              <a:xfrm flipV="1">
                <a:off x="962860" y="2936071"/>
                <a:ext cx="0" cy="2093129"/>
              </a:xfrm>
              <a:prstGeom prst="line">
                <a:avLst/>
              </a:prstGeom>
              <a:ln/>
            </p:spPr>
            <p:style>
              <a:lnRef idx="2">
                <a:schemeClr val="accent5"/>
              </a:lnRef>
              <a:fillRef idx="0">
                <a:schemeClr val="accent5"/>
              </a:fillRef>
              <a:effectRef idx="1">
                <a:schemeClr val="accent5"/>
              </a:effectRef>
              <a:fontRef idx="minor">
                <a:schemeClr val="tx1"/>
              </a:fontRef>
            </p:style>
          </p:cxnSp>
          <p:cxnSp>
            <p:nvCxnSpPr>
              <p:cNvPr id="165" name="Straight Connector 7"/>
              <p:cNvCxnSpPr>
                <a:cxnSpLocks/>
              </p:cNvCxnSpPr>
              <p:nvPr/>
            </p:nvCxnSpPr>
            <p:spPr>
              <a:xfrm flipV="1">
                <a:off x="10629377" y="2936072"/>
                <a:ext cx="0" cy="2520830"/>
              </a:xfrm>
              <a:prstGeom prst="line">
                <a:avLst/>
              </a:prstGeom>
              <a:ln/>
            </p:spPr>
            <p:style>
              <a:lnRef idx="2">
                <a:schemeClr val="accent5"/>
              </a:lnRef>
              <a:fillRef idx="0">
                <a:schemeClr val="accent5"/>
              </a:fillRef>
              <a:effectRef idx="1">
                <a:schemeClr val="accent5"/>
              </a:effectRef>
              <a:fontRef idx="minor">
                <a:schemeClr val="tx1"/>
              </a:fontRef>
            </p:style>
          </p:cxnSp>
        </p:grpSp>
      </p:grpSp>
      <p:pic>
        <p:nvPicPr>
          <p:cNvPr id="166" name="Picture 4"/>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0775458" y="24947672"/>
            <a:ext cx="3423814" cy="1925895"/>
          </a:xfrm>
          <a:prstGeom prst="rect">
            <a:avLst/>
          </a:prstGeom>
        </p:spPr>
      </p:pic>
      <p:pic>
        <p:nvPicPr>
          <p:cNvPr id="167" name="Picture 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14370806" y="27039617"/>
            <a:ext cx="2962488" cy="2221866"/>
          </a:xfrm>
          <a:prstGeom prst="rect">
            <a:avLst/>
          </a:prstGeom>
        </p:spPr>
      </p:pic>
      <p:pic>
        <p:nvPicPr>
          <p:cNvPr id="168" name="Picture 6"/>
          <p:cNvPicPr>
            <a:picLocks noChangeAspect="1"/>
          </p:cNvPicPr>
          <p:nvPr/>
        </p:nvPicPr>
        <p:blipFill rotWithShape="1">
          <a:blip r:embed="rId25" cstate="print">
            <a:extLst>
              <a:ext uri="{28A0092B-C50C-407E-A947-70E740481C1C}">
                <a14:useLocalDpi xmlns:a14="http://schemas.microsoft.com/office/drawing/2010/main" val="0"/>
              </a:ext>
            </a:extLst>
          </a:blip>
          <a:srcRect l="7049" t="17049" r="3539" b="17989"/>
          <a:stretch/>
        </p:blipFill>
        <p:spPr>
          <a:xfrm>
            <a:off x="14361049" y="24947132"/>
            <a:ext cx="4696143" cy="1919224"/>
          </a:xfrm>
          <a:prstGeom prst="rect">
            <a:avLst/>
          </a:prstGeom>
        </p:spPr>
      </p:pic>
      <p:pic>
        <p:nvPicPr>
          <p:cNvPr id="169" name="Picture 7"/>
          <p:cNvPicPr>
            <a:picLocks noChangeAspect="1"/>
          </p:cNvPicPr>
          <p:nvPr/>
        </p:nvPicPr>
        <p:blipFill rotWithShape="1">
          <a:blip r:embed="rId26" cstate="print">
            <a:extLst>
              <a:ext uri="{28A0092B-C50C-407E-A947-70E740481C1C}">
                <a14:useLocalDpi xmlns:a14="http://schemas.microsoft.com/office/drawing/2010/main" val="0"/>
              </a:ext>
            </a:extLst>
          </a:blip>
          <a:srcRect b="13762"/>
          <a:stretch/>
        </p:blipFill>
        <p:spPr>
          <a:xfrm>
            <a:off x="10762822" y="27100839"/>
            <a:ext cx="3436450" cy="2222639"/>
          </a:xfrm>
          <a:prstGeom prst="rect">
            <a:avLst/>
          </a:prstGeom>
        </p:spPr>
      </p:pic>
      <p:grpSp>
        <p:nvGrpSpPr>
          <p:cNvPr id="171" name="Gruppieren 170"/>
          <p:cNvGrpSpPr>
            <a:grpSpLocks noChangeAspect="1"/>
          </p:cNvGrpSpPr>
          <p:nvPr/>
        </p:nvGrpSpPr>
        <p:grpSpPr>
          <a:xfrm>
            <a:off x="20208070" y="26900110"/>
            <a:ext cx="4973647" cy="3411282"/>
            <a:chOff x="388620" y="3446614"/>
            <a:chExt cx="8400460" cy="5761635"/>
          </a:xfrm>
        </p:grpSpPr>
        <p:pic>
          <p:nvPicPr>
            <p:cNvPr id="175" name="Picture 3"/>
            <p:cNvPicPr>
              <a:picLocks noChangeAspect="1"/>
            </p:cNvPicPr>
            <p:nvPr/>
          </p:nvPicPr>
          <p:blipFill rotWithShape="1">
            <a:blip r:embed="rId27" cstate="print">
              <a:extLst>
                <a:ext uri="{28A0092B-C50C-407E-A947-70E740481C1C}">
                  <a14:useLocalDpi xmlns:a14="http://schemas.microsoft.com/office/drawing/2010/main" val="0"/>
                </a:ext>
              </a:extLst>
            </a:blip>
            <a:srcRect t="-2419" b="2419"/>
            <a:stretch/>
          </p:blipFill>
          <p:spPr>
            <a:xfrm rot="5400000">
              <a:off x="-211380" y="4542806"/>
              <a:ext cx="4800000" cy="3600000"/>
            </a:xfrm>
            <a:prstGeom prst="rect">
              <a:avLst/>
            </a:prstGeom>
          </p:spPr>
        </p:pic>
        <p:cxnSp>
          <p:nvCxnSpPr>
            <p:cNvPr id="176" name="Straight Arrow Connector 23"/>
            <p:cNvCxnSpPr/>
            <p:nvPr/>
          </p:nvCxnSpPr>
          <p:spPr>
            <a:xfrm>
              <a:off x="6308106" y="4771302"/>
              <a:ext cx="217715" cy="3056709"/>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sp>
          <p:nvSpPr>
            <p:cNvPr id="177" name="TextBox 26"/>
            <p:cNvSpPr txBox="1"/>
            <p:nvPr/>
          </p:nvSpPr>
          <p:spPr>
            <a:xfrm rot="15969432">
              <a:off x="5920794" y="5989527"/>
              <a:ext cx="770707" cy="2564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AR" sz="1000" b="0" i="0" u="none" strike="noStrike" cap="none" spc="0" normalizeH="0" baseline="0" dirty="0">
                  <a:ln>
                    <a:noFill/>
                  </a:ln>
                  <a:solidFill>
                    <a:srgbClr val="000000"/>
                  </a:solidFill>
                  <a:effectLst/>
                  <a:uFillTx/>
                  <a:latin typeface="+mn-lt"/>
                  <a:ea typeface="+mn-ea"/>
                  <a:cs typeface="+mn-cs"/>
                  <a:sym typeface="Helvetica Light"/>
                </a:rPr>
                <a:t>4035 mm</a:t>
              </a:r>
            </a:p>
          </p:txBody>
        </p:sp>
        <p:cxnSp>
          <p:nvCxnSpPr>
            <p:cNvPr id="180" name="Straight Arrow Connector 28"/>
            <p:cNvCxnSpPr/>
            <p:nvPr/>
          </p:nvCxnSpPr>
          <p:spPr>
            <a:xfrm>
              <a:off x="5943303" y="4369992"/>
              <a:ext cx="276497" cy="3779520"/>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sp>
          <p:nvSpPr>
            <p:cNvPr id="181" name="TextBox 31"/>
            <p:cNvSpPr txBox="1"/>
            <p:nvPr/>
          </p:nvSpPr>
          <p:spPr>
            <a:xfrm rot="15969432">
              <a:off x="5468097" y="5962934"/>
              <a:ext cx="770707" cy="2564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AR" sz="1000" b="0" i="0" u="none" strike="noStrike" cap="none" spc="0" normalizeH="0" baseline="0" dirty="0">
                  <a:ln>
                    <a:noFill/>
                  </a:ln>
                  <a:solidFill>
                    <a:srgbClr val="000000"/>
                  </a:solidFill>
                  <a:effectLst/>
                  <a:uFillTx/>
                  <a:latin typeface="+mn-lt"/>
                  <a:ea typeface="+mn-ea"/>
                  <a:cs typeface="+mn-cs"/>
                  <a:sym typeface="Helvetica Light"/>
                </a:rPr>
                <a:t>4735 mm</a:t>
              </a:r>
            </a:p>
          </p:txBody>
        </p:sp>
        <p:pic>
          <p:nvPicPr>
            <p:cNvPr id="182" name="Picture 14"/>
            <p:cNvPicPr>
              <a:picLocks noChangeAspect="1"/>
            </p:cNvPicPr>
            <p:nvPr/>
          </p:nvPicPr>
          <p:blipFill rotWithShape="1">
            <a:blip r:embed="rId28" cstate="print">
              <a:extLst>
                <a:ext uri="{28A0092B-C50C-407E-A947-70E740481C1C}">
                  <a14:useLocalDpi xmlns:a14="http://schemas.microsoft.com/office/drawing/2010/main" val="0"/>
                </a:ext>
              </a:extLst>
            </a:blip>
            <a:srcRect l="20546" r="18544" b="5493"/>
            <a:stretch/>
          </p:blipFill>
          <p:spPr>
            <a:xfrm>
              <a:off x="4147411" y="3446614"/>
              <a:ext cx="4641669" cy="5761635"/>
            </a:xfrm>
            <a:prstGeom prst="rect">
              <a:avLst/>
            </a:prstGeom>
          </p:spPr>
        </p:pic>
        <p:cxnSp>
          <p:nvCxnSpPr>
            <p:cNvPr id="183" name="Elbow Connector 19"/>
            <p:cNvCxnSpPr/>
            <p:nvPr/>
          </p:nvCxnSpPr>
          <p:spPr>
            <a:xfrm flipV="1">
              <a:off x="2536371" y="4125686"/>
              <a:ext cx="5320938" cy="1236618"/>
            </a:xfrm>
            <a:prstGeom prst="bentConnector3">
              <a:avLst>
                <a:gd name="adj1" fmla="val -409"/>
              </a:avLst>
            </a:prstGeom>
            <a:ln w="76200">
              <a:tailEnd type="triangle"/>
            </a:ln>
          </p:spPr>
          <p:style>
            <a:lnRef idx="3">
              <a:schemeClr val="accent5"/>
            </a:lnRef>
            <a:fillRef idx="0">
              <a:schemeClr val="accent5"/>
            </a:fillRef>
            <a:effectRef idx="2">
              <a:schemeClr val="accent5"/>
            </a:effectRef>
            <a:fontRef idx="minor">
              <a:schemeClr val="tx1"/>
            </a:fontRef>
          </p:style>
        </p:cxnSp>
        <p:cxnSp>
          <p:nvCxnSpPr>
            <p:cNvPr id="184" name="Straight Arrow Connector 15"/>
            <p:cNvCxnSpPr/>
            <p:nvPr/>
          </p:nvCxnSpPr>
          <p:spPr>
            <a:xfrm>
              <a:off x="4714392" y="4872562"/>
              <a:ext cx="217715" cy="3056709"/>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sp>
          <p:nvSpPr>
            <p:cNvPr id="185" name="TextBox 16"/>
            <p:cNvSpPr txBox="1"/>
            <p:nvPr/>
          </p:nvSpPr>
          <p:spPr>
            <a:xfrm rot="15969432">
              <a:off x="4125742" y="5900241"/>
              <a:ext cx="1090961"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AR" sz="1400" b="0" i="0" u="none" strike="noStrike" cap="none" spc="0" normalizeH="0" baseline="0" dirty="0">
                  <a:ln>
                    <a:noFill/>
                  </a:ln>
                  <a:solidFill>
                    <a:srgbClr val="000000"/>
                  </a:solidFill>
                  <a:effectLst/>
                  <a:uFillTx/>
                  <a:latin typeface="+mn-lt"/>
                  <a:ea typeface="+mn-ea"/>
                  <a:cs typeface="+mn-cs"/>
                  <a:sym typeface="Helvetica Light"/>
                </a:rPr>
                <a:t>4035 mm</a:t>
              </a:r>
            </a:p>
          </p:txBody>
        </p:sp>
        <p:cxnSp>
          <p:nvCxnSpPr>
            <p:cNvPr id="186" name="Straight Arrow Connector 17"/>
            <p:cNvCxnSpPr>
              <a:cxnSpLocks/>
            </p:cNvCxnSpPr>
            <p:nvPr/>
          </p:nvCxnSpPr>
          <p:spPr>
            <a:xfrm>
              <a:off x="4335318" y="4383771"/>
              <a:ext cx="276497" cy="3739149"/>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sp>
          <p:nvSpPr>
            <p:cNvPr id="187" name="TextBox 18"/>
            <p:cNvSpPr txBox="1"/>
            <p:nvPr/>
          </p:nvSpPr>
          <p:spPr>
            <a:xfrm rot="15940513">
              <a:off x="3735307" y="5839774"/>
              <a:ext cx="1218279"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AR" sz="1400" b="0" i="0" u="none" strike="noStrike" cap="none" spc="0" normalizeH="0" baseline="0" dirty="0">
                  <a:ln>
                    <a:noFill/>
                  </a:ln>
                  <a:solidFill>
                    <a:srgbClr val="000000"/>
                  </a:solidFill>
                  <a:effectLst/>
                  <a:uFillTx/>
                  <a:latin typeface="+mn-lt"/>
                  <a:ea typeface="+mn-ea"/>
                  <a:cs typeface="+mn-cs"/>
                  <a:sym typeface="Helvetica Light"/>
                </a:rPr>
                <a:t>4735 mm</a:t>
              </a:r>
            </a:p>
          </p:txBody>
        </p:sp>
      </p:grpSp>
      <p:grpSp>
        <p:nvGrpSpPr>
          <p:cNvPr id="250" name="Gruppieren 249"/>
          <p:cNvGrpSpPr/>
          <p:nvPr/>
        </p:nvGrpSpPr>
        <p:grpSpPr>
          <a:xfrm>
            <a:off x="17397066" y="16146715"/>
            <a:ext cx="12040976" cy="5771587"/>
            <a:chOff x="61063" y="2696036"/>
            <a:chExt cx="12807664" cy="6417417"/>
          </a:xfrm>
        </p:grpSpPr>
        <p:pic>
          <p:nvPicPr>
            <p:cNvPr id="251" name="Picture 3"/>
            <p:cNvPicPr>
              <a:picLocks noChangeAspect="1"/>
            </p:cNvPicPr>
            <p:nvPr/>
          </p:nvPicPr>
          <p:blipFill rotWithShape="1">
            <a:blip r:embed="rId29"/>
            <a:srcRect l="1598"/>
            <a:stretch/>
          </p:blipFill>
          <p:spPr>
            <a:xfrm>
              <a:off x="147485" y="2696036"/>
              <a:ext cx="12721242" cy="6311118"/>
            </a:xfrm>
            <a:prstGeom prst="rect">
              <a:avLst/>
            </a:prstGeom>
          </p:spPr>
        </p:pic>
        <p:sp>
          <p:nvSpPr>
            <p:cNvPr id="252" name="Left Brace 2"/>
            <p:cNvSpPr/>
            <p:nvPr/>
          </p:nvSpPr>
          <p:spPr>
            <a:xfrm rot="3988009">
              <a:off x="2244485" y="8284345"/>
              <a:ext cx="374469" cy="206943"/>
            </a:xfrm>
            <a:prstGeom prst="leftBrace">
              <a:avLst/>
            </a:prstGeom>
            <a:ln/>
          </p:spPr>
          <p:style>
            <a:lnRef idx="3">
              <a:schemeClr val="accent5"/>
            </a:lnRef>
            <a:fillRef idx="0">
              <a:schemeClr val="accent5"/>
            </a:fillRef>
            <a:effectRef idx="2">
              <a:schemeClr val="accent5"/>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53" name="Left Brace 5"/>
            <p:cNvSpPr/>
            <p:nvPr/>
          </p:nvSpPr>
          <p:spPr>
            <a:xfrm rot="3988009">
              <a:off x="2820153" y="7558045"/>
              <a:ext cx="374469" cy="937919"/>
            </a:xfrm>
            <a:prstGeom prst="leftBrace">
              <a:avLst/>
            </a:prstGeom>
            <a:ln/>
          </p:spPr>
          <p:style>
            <a:lnRef idx="3">
              <a:schemeClr val="accent5"/>
            </a:lnRef>
            <a:fillRef idx="0">
              <a:schemeClr val="accent5"/>
            </a:fillRef>
            <a:effectRef idx="2">
              <a:schemeClr val="accent5"/>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54" name="Left Brace 6"/>
            <p:cNvSpPr/>
            <p:nvPr/>
          </p:nvSpPr>
          <p:spPr>
            <a:xfrm rot="14630730">
              <a:off x="3711652" y="8338723"/>
              <a:ext cx="374469" cy="290498"/>
            </a:xfrm>
            <a:prstGeom prst="leftBrace">
              <a:avLst/>
            </a:prstGeom>
            <a:ln/>
          </p:spPr>
          <p:style>
            <a:lnRef idx="3">
              <a:schemeClr val="accent5"/>
            </a:lnRef>
            <a:fillRef idx="0">
              <a:schemeClr val="accent5"/>
            </a:fillRef>
            <a:effectRef idx="2">
              <a:schemeClr val="accent5"/>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55" name="Left Brace 7"/>
            <p:cNvSpPr/>
            <p:nvPr/>
          </p:nvSpPr>
          <p:spPr>
            <a:xfrm rot="3988009">
              <a:off x="4340933" y="6556656"/>
              <a:ext cx="374469" cy="1662556"/>
            </a:xfrm>
            <a:prstGeom prst="leftBrace">
              <a:avLst/>
            </a:prstGeom>
            <a:ln/>
          </p:spPr>
          <p:style>
            <a:lnRef idx="3">
              <a:schemeClr val="accent5"/>
            </a:lnRef>
            <a:fillRef idx="0">
              <a:schemeClr val="accent5"/>
            </a:fillRef>
            <a:effectRef idx="2">
              <a:schemeClr val="accent5"/>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56" name="Left Brace 9"/>
            <p:cNvSpPr/>
            <p:nvPr/>
          </p:nvSpPr>
          <p:spPr>
            <a:xfrm rot="3988009">
              <a:off x="6194243" y="5762049"/>
              <a:ext cx="374469" cy="1877050"/>
            </a:xfrm>
            <a:prstGeom prst="leftBrace">
              <a:avLst/>
            </a:prstGeom>
            <a:ln/>
          </p:spPr>
          <p:style>
            <a:lnRef idx="3">
              <a:schemeClr val="accent5"/>
            </a:lnRef>
            <a:fillRef idx="0">
              <a:schemeClr val="accent5"/>
            </a:fillRef>
            <a:effectRef idx="2">
              <a:schemeClr val="accent5"/>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57" name="Left Brace 10"/>
            <p:cNvSpPr/>
            <p:nvPr/>
          </p:nvSpPr>
          <p:spPr>
            <a:xfrm rot="3988009">
              <a:off x="8929661" y="4913070"/>
              <a:ext cx="374469" cy="1877050"/>
            </a:xfrm>
            <a:prstGeom prst="leftBrace">
              <a:avLst/>
            </a:prstGeom>
            <a:ln/>
          </p:spPr>
          <p:style>
            <a:lnRef idx="3">
              <a:schemeClr val="accent5"/>
            </a:lnRef>
            <a:fillRef idx="0">
              <a:schemeClr val="accent5"/>
            </a:fillRef>
            <a:effectRef idx="2">
              <a:schemeClr val="accent5"/>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58" name="TextBox 11"/>
            <p:cNvSpPr txBox="1"/>
            <p:nvPr/>
          </p:nvSpPr>
          <p:spPr>
            <a:xfrm>
              <a:off x="356065" y="7883737"/>
              <a:ext cx="1987480"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dirty="0"/>
                <a:t>In monolith NBOA</a:t>
              </a:r>
              <a:endParaRPr kumimoji="0" lang="en-US" sz="1800" b="0" i="0" u="none" strike="noStrike" cap="none" spc="0" normalizeH="0" baseline="0" dirty="0">
                <a:ln>
                  <a:noFill/>
                </a:ln>
                <a:solidFill>
                  <a:srgbClr val="000000"/>
                </a:solidFill>
                <a:effectLst/>
                <a:uFillTx/>
                <a:sym typeface="Helvetica Light"/>
              </a:endParaRPr>
            </a:p>
          </p:txBody>
        </p:sp>
        <p:sp>
          <p:nvSpPr>
            <p:cNvPr id="259" name="TextBox 12"/>
            <p:cNvSpPr txBox="1"/>
            <p:nvPr/>
          </p:nvSpPr>
          <p:spPr>
            <a:xfrm>
              <a:off x="1210078" y="7372438"/>
              <a:ext cx="1851831"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dirty="0"/>
                <a:t>Inside bunker</a:t>
              </a:r>
              <a:endParaRPr kumimoji="0" lang="en-US" sz="1800" b="0" i="0" u="none" strike="noStrike" cap="none" spc="0" normalizeH="0" baseline="0" dirty="0">
                <a:ln>
                  <a:noFill/>
                </a:ln>
                <a:solidFill>
                  <a:srgbClr val="000000"/>
                </a:solidFill>
                <a:effectLst/>
                <a:uFillTx/>
                <a:sym typeface="Helvetica Light"/>
              </a:endParaRPr>
            </a:p>
          </p:txBody>
        </p:sp>
        <p:sp>
          <p:nvSpPr>
            <p:cNvPr id="260" name="TextBox 14"/>
            <p:cNvSpPr txBox="1"/>
            <p:nvPr/>
          </p:nvSpPr>
          <p:spPr>
            <a:xfrm>
              <a:off x="5924205" y="6183673"/>
              <a:ext cx="73428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dirty="0"/>
                <a:t>E02</a:t>
              </a:r>
              <a:endParaRPr kumimoji="0" lang="en-US" sz="1800" b="0" i="0" u="none" strike="noStrike" cap="none" spc="0" normalizeH="0" baseline="0" dirty="0">
                <a:ln>
                  <a:noFill/>
                </a:ln>
                <a:solidFill>
                  <a:srgbClr val="000000"/>
                </a:solidFill>
                <a:effectLst/>
                <a:uFillTx/>
                <a:sym typeface="Helvetica Light"/>
              </a:endParaRPr>
            </a:p>
          </p:txBody>
        </p:sp>
        <p:sp>
          <p:nvSpPr>
            <p:cNvPr id="261" name="Left Brace 17"/>
            <p:cNvSpPr/>
            <p:nvPr/>
          </p:nvSpPr>
          <p:spPr>
            <a:xfrm rot="14630730">
              <a:off x="8300300" y="7101721"/>
              <a:ext cx="374469" cy="290498"/>
            </a:xfrm>
            <a:prstGeom prst="leftBrace">
              <a:avLst/>
            </a:prstGeom>
            <a:ln/>
          </p:spPr>
          <p:style>
            <a:lnRef idx="3">
              <a:schemeClr val="accent5"/>
            </a:lnRef>
            <a:fillRef idx="0">
              <a:schemeClr val="accent5"/>
            </a:fillRef>
            <a:effectRef idx="2">
              <a:schemeClr val="accent5"/>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62" name="TextBox 19"/>
            <p:cNvSpPr txBox="1"/>
            <p:nvPr/>
          </p:nvSpPr>
          <p:spPr>
            <a:xfrm>
              <a:off x="11832029" y="4077290"/>
              <a:ext cx="614445"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dirty="0"/>
                <a:t>E01</a:t>
              </a:r>
              <a:endParaRPr kumimoji="0" lang="en-US" sz="1800" b="0" i="0" u="none" strike="noStrike" cap="none" spc="0" normalizeH="0" baseline="0" dirty="0">
                <a:ln>
                  <a:noFill/>
                </a:ln>
                <a:solidFill>
                  <a:srgbClr val="000000"/>
                </a:solidFill>
                <a:effectLst/>
                <a:uFillTx/>
                <a:sym typeface="Helvetica Light"/>
              </a:endParaRPr>
            </a:p>
          </p:txBody>
        </p:sp>
        <p:sp>
          <p:nvSpPr>
            <p:cNvPr id="263" name="Left Brace 20"/>
            <p:cNvSpPr/>
            <p:nvPr/>
          </p:nvSpPr>
          <p:spPr>
            <a:xfrm rot="3988009">
              <a:off x="3481142" y="1971058"/>
              <a:ext cx="374469" cy="7214628"/>
            </a:xfrm>
            <a:prstGeom prst="leftBrace">
              <a:avLst/>
            </a:prstGeom>
            <a:ln/>
          </p:spPr>
          <p:style>
            <a:lnRef idx="3">
              <a:schemeClr val="accent3"/>
            </a:lnRef>
            <a:fillRef idx="0">
              <a:schemeClr val="accent3"/>
            </a:fillRef>
            <a:effectRef idx="2">
              <a:schemeClr val="accent3"/>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64" name="TextBox 21"/>
            <p:cNvSpPr txBox="1"/>
            <p:nvPr/>
          </p:nvSpPr>
          <p:spPr>
            <a:xfrm>
              <a:off x="147485" y="4258530"/>
              <a:ext cx="564027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400" dirty="0"/>
                <a:t>Beam transport and conditioning system</a:t>
              </a:r>
            </a:p>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sym typeface="Helvetica Light"/>
                </a:rPr>
                <a:t>Primary spectrometer</a:t>
              </a:r>
            </a:p>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000000"/>
                </a:solidFill>
                <a:effectLst/>
                <a:uFillTx/>
                <a:sym typeface="Helvetica Light"/>
              </a:endParaRPr>
            </a:p>
          </p:txBody>
        </p:sp>
        <p:sp>
          <p:nvSpPr>
            <p:cNvPr id="265" name="Left Brace 22"/>
            <p:cNvSpPr/>
            <p:nvPr/>
          </p:nvSpPr>
          <p:spPr>
            <a:xfrm rot="5400000">
              <a:off x="10073787" y="2190343"/>
              <a:ext cx="374469" cy="3311351"/>
            </a:xfrm>
            <a:prstGeom prst="leftBrace">
              <a:avLst/>
            </a:prstGeom>
            <a:ln/>
          </p:spPr>
          <p:style>
            <a:lnRef idx="3">
              <a:schemeClr val="accent3"/>
            </a:lnRef>
            <a:fillRef idx="0">
              <a:schemeClr val="accent3"/>
            </a:fillRef>
            <a:effectRef idx="2">
              <a:schemeClr val="accent3"/>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66" name="TextBox 23"/>
            <p:cNvSpPr txBox="1"/>
            <p:nvPr/>
          </p:nvSpPr>
          <p:spPr>
            <a:xfrm>
              <a:off x="8382790" y="2744847"/>
              <a:ext cx="375646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400" dirty="0"/>
                <a:t>Experimental cave</a:t>
              </a:r>
            </a:p>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sym typeface="Helvetica Light"/>
                </a:rPr>
                <a:t>Secondary</a:t>
              </a:r>
              <a:r>
                <a:rPr kumimoji="0" lang="en-US" sz="2400" b="0" i="0" u="none" strike="noStrike" cap="none" spc="0" normalizeH="0" dirty="0">
                  <a:ln>
                    <a:noFill/>
                  </a:ln>
                  <a:solidFill>
                    <a:srgbClr val="000000"/>
                  </a:solidFill>
                  <a:effectLst/>
                  <a:uFillTx/>
                  <a:sym typeface="Helvetica Light"/>
                </a:rPr>
                <a:t> spectrometer</a:t>
              </a:r>
              <a:endParaRPr kumimoji="0" lang="en-US" sz="2400" b="0" i="0" u="none" strike="noStrike" cap="none" spc="0" normalizeH="0" baseline="0" dirty="0">
                <a:ln>
                  <a:noFill/>
                </a:ln>
                <a:solidFill>
                  <a:srgbClr val="000000"/>
                </a:solidFill>
                <a:effectLst/>
                <a:uFillTx/>
                <a:sym typeface="Helvetica Light"/>
              </a:endParaRPr>
            </a:p>
          </p:txBody>
        </p:sp>
        <p:sp>
          <p:nvSpPr>
            <p:cNvPr id="267" name="TextBox 24">
              <a:extLst>
                <a:ext uri="{FF2B5EF4-FFF2-40B4-BE49-F238E27FC236}">
                  <a16:creationId xmlns:a16="http://schemas.microsoft.com/office/drawing/2014/main" id="{71A13397-0728-CB49-9F45-8E6188A8292E}"/>
                </a:ext>
              </a:extLst>
            </p:cNvPr>
            <p:cNvSpPr txBox="1"/>
            <p:nvPr/>
          </p:nvSpPr>
          <p:spPr>
            <a:xfrm>
              <a:off x="3891331" y="7062109"/>
              <a:ext cx="54143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dirty="0"/>
                <a:t>D03</a:t>
              </a:r>
              <a:endParaRPr kumimoji="0" lang="en-US" sz="1800" b="0" i="0" u="none" strike="noStrike" cap="none" spc="0" normalizeH="0" baseline="0" dirty="0">
                <a:ln>
                  <a:noFill/>
                </a:ln>
                <a:solidFill>
                  <a:srgbClr val="000000"/>
                </a:solidFill>
                <a:effectLst/>
                <a:uFillTx/>
                <a:sym typeface="Helvetica Light"/>
              </a:endParaRPr>
            </a:p>
          </p:txBody>
        </p:sp>
        <p:sp>
          <p:nvSpPr>
            <p:cNvPr id="268" name="TextBox 25">
              <a:extLst>
                <a:ext uri="{FF2B5EF4-FFF2-40B4-BE49-F238E27FC236}">
                  <a16:creationId xmlns:a16="http://schemas.microsoft.com/office/drawing/2014/main" id="{8BD9DB7A-C5DE-E44F-AAE5-3BD1ACF321CD}"/>
                </a:ext>
              </a:extLst>
            </p:cNvPr>
            <p:cNvSpPr txBox="1"/>
            <p:nvPr/>
          </p:nvSpPr>
          <p:spPr>
            <a:xfrm>
              <a:off x="7788366" y="5675822"/>
              <a:ext cx="754400"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dirty="0"/>
                <a:t>E02.2</a:t>
              </a:r>
              <a:endParaRPr kumimoji="0" lang="en-US" sz="1800" b="0" i="0" u="none" strike="noStrike" cap="none" spc="0" normalizeH="0" baseline="0" dirty="0">
                <a:ln>
                  <a:noFill/>
                </a:ln>
                <a:solidFill>
                  <a:srgbClr val="000000"/>
                </a:solidFill>
                <a:effectLst/>
                <a:uFillTx/>
                <a:sym typeface="Helvetica Light"/>
              </a:endParaRPr>
            </a:p>
          </p:txBody>
        </p:sp>
        <p:sp>
          <p:nvSpPr>
            <p:cNvPr id="269" name="TextBox 26">
              <a:extLst>
                <a:ext uri="{FF2B5EF4-FFF2-40B4-BE49-F238E27FC236}">
                  <a16:creationId xmlns:a16="http://schemas.microsoft.com/office/drawing/2014/main" id="{1C3E0CFD-30BA-A641-ADE0-9243930A70B9}"/>
                </a:ext>
              </a:extLst>
            </p:cNvPr>
            <p:cNvSpPr txBox="1"/>
            <p:nvPr/>
          </p:nvSpPr>
          <p:spPr>
            <a:xfrm>
              <a:off x="7836295" y="7478300"/>
              <a:ext cx="2561203" cy="379591"/>
            </a:xfrm>
            <a:prstGeom prst="rect">
              <a:avLst/>
            </a:prstGeom>
            <a:solidFill>
              <a:schemeClr val="bg1">
                <a:lumMod val="75000"/>
                <a:alpha val="50196"/>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1800" dirty="0"/>
                <a:t>BW3 &amp; PSC chopper pit</a:t>
              </a:r>
            </a:p>
          </p:txBody>
        </p:sp>
        <p:sp>
          <p:nvSpPr>
            <p:cNvPr id="270" name="TextBox 27">
              <a:extLst>
                <a:ext uri="{FF2B5EF4-FFF2-40B4-BE49-F238E27FC236}">
                  <a16:creationId xmlns:a16="http://schemas.microsoft.com/office/drawing/2014/main" id="{0D52E009-B205-8E42-BE3B-B8B2952A04BA}"/>
                </a:ext>
              </a:extLst>
            </p:cNvPr>
            <p:cNvSpPr txBox="1"/>
            <p:nvPr/>
          </p:nvSpPr>
          <p:spPr>
            <a:xfrm>
              <a:off x="3477986" y="8733862"/>
              <a:ext cx="2676397" cy="379591"/>
            </a:xfrm>
            <a:prstGeom prst="rect">
              <a:avLst/>
            </a:prstGeom>
            <a:solidFill>
              <a:schemeClr val="bg1">
                <a:lumMod val="75000"/>
                <a:alpha val="58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1800" dirty="0"/>
                <a:t>Bunker wall Feedthrough</a:t>
              </a:r>
            </a:p>
          </p:txBody>
        </p:sp>
      </p:grpSp>
      <p:grpSp>
        <p:nvGrpSpPr>
          <p:cNvPr id="271" name="Gruppieren 270"/>
          <p:cNvGrpSpPr>
            <a:grpSpLocks noChangeAspect="1"/>
          </p:cNvGrpSpPr>
          <p:nvPr/>
        </p:nvGrpSpPr>
        <p:grpSpPr>
          <a:xfrm>
            <a:off x="7254753" y="36356981"/>
            <a:ext cx="6900656" cy="3588304"/>
            <a:chOff x="-1148786" y="2197201"/>
            <a:chExt cx="13974003" cy="7266406"/>
          </a:xfrm>
        </p:grpSpPr>
        <p:pic>
          <p:nvPicPr>
            <p:cNvPr id="272" name="Picture 2"/>
            <p:cNvPicPr>
              <a:picLocks noChangeAspect="1"/>
            </p:cNvPicPr>
            <p:nvPr/>
          </p:nvPicPr>
          <p:blipFill rotWithShape="1">
            <a:blip r:embed="rId30"/>
            <a:srcRect t="3188" b="10287"/>
            <a:stretch/>
          </p:blipFill>
          <p:spPr>
            <a:xfrm>
              <a:off x="2986147" y="2674187"/>
              <a:ext cx="7570372" cy="6789420"/>
            </a:xfrm>
            <a:prstGeom prst="rect">
              <a:avLst/>
            </a:prstGeom>
          </p:spPr>
        </p:pic>
        <p:cxnSp>
          <p:nvCxnSpPr>
            <p:cNvPr id="273" name="Straight Arrow Connector 6"/>
            <p:cNvCxnSpPr/>
            <p:nvPr/>
          </p:nvCxnSpPr>
          <p:spPr>
            <a:xfrm>
              <a:off x="3180718" y="5536200"/>
              <a:ext cx="1783310" cy="948804"/>
            </a:xfrm>
            <a:prstGeom prst="straightConnector1">
              <a:avLst/>
            </a:prstGeom>
            <a:noFill/>
            <a:ln w="3175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74" name="TextBox 7"/>
            <p:cNvSpPr txBox="1"/>
            <p:nvPr/>
          </p:nvSpPr>
          <p:spPr>
            <a:xfrm>
              <a:off x="10527498" y="2803342"/>
              <a:ext cx="2254323" cy="1204961"/>
            </a:xfrm>
            <a:prstGeom prst="rect">
              <a:avLst/>
            </a:prstGeom>
            <a:solidFill>
              <a:schemeClr val="accent2">
                <a:lumMod val="75000"/>
                <a:alpha val="48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n-lt"/>
                  <a:ea typeface="+mn-ea"/>
                  <a:cs typeface="+mn-cs"/>
                  <a:sym typeface="Helvetica Light"/>
                </a:rPr>
                <a:t>Collimation Vanes</a:t>
              </a:r>
            </a:p>
          </p:txBody>
        </p:sp>
        <p:sp>
          <p:nvSpPr>
            <p:cNvPr id="275" name="TextBox 12"/>
            <p:cNvSpPr txBox="1"/>
            <p:nvPr/>
          </p:nvSpPr>
          <p:spPr>
            <a:xfrm>
              <a:off x="1163641" y="4917363"/>
              <a:ext cx="1843670" cy="1454262"/>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n-lt"/>
                  <a:ea typeface="+mn-ea"/>
                  <a:cs typeface="+mn-cs"/>
                  <a:sym typeface="Helvetica Light"/>
                </a:rPr>
                <a:t>Cd</a:t>
              </a:r>
              <a:r>
                <a:rPr kumimoji="0" lang="en-US" sz="2400" b="0" i="0" u="none" strike="noStrike" cap="none" spc="0" normalizeH="0" dirty="0">
                  <a:ln>
                    <a:noFill/>
                  </a:ln>
                  <a:solidFill>
                    <a:srgbClr val="000000"/>
                  </a:solidFill>
                  <a:effectLst/>
                  <a:uFillTx/>
                  <a:latin typeface="+mn-lt"/>
                  <a:ea typeface="+mn-ea"/>
                  <a:cs typeface="+mn-cs"/>
                  <a:sym typeface="Helvetica Light"/>
                </a:rPr>
                <a:t> </a:t>
              </a:r>
              <a:r>
                <a:rPr kumimoji="0" lang="en-US" sz="1600" b="0" i="0" u="none" strike="noStrike" cap="none" spc="0" normalizeH="0" dirty="0">
                  <a:ln>
                    <a:noFill/>
                  </a:ln>
                  <a:solidFill>
                    <a:srgbClr val="000000"/>
                  </a:solidFill>
                  <a:effectLst/>
                  <a:uFillTx/>
                  <a:latin typeface="+mn-lt"/>
                  <a:ea typeface="+mn-ea"/>
                  <a:cs typeface="+mn-cs"/>
                  <a:sym typeface="Helvetica Light"/>
                </a:rPr>
                <a:t>inner dressing</a:t>
              </a:r>
              <a:endParaRPr kumimoji="0" lang="en-US" sz="1600" b="0" i="0" u="none" strike="noStrike" cap="none" spc="0" normalizeH="0" baseline="0" dirty="0">
                <a:ln>
                  <a:noFill/>
                </a:ln>
                <a:solidFill>
                  <a:srgbClr val="000000"/>
                </a:solidFill>
                <a:effectLst/>
                <a:uFillTx/>
                <a:latin typeface="+mn-lt"/>
                <a:ea typeface="+mn-ea"/>
                <a:cs typeface="+mn-cs"/>
                <a:sym typeface="Helvetica Light"/>
              </a:endParaRPr>
            </a:p>
          </p:txBody>
        </p:sp>
        <p:cxnSp>
          <p:nvCxnSpPr>
            <p:cNvPr id="276" name="Straight Arrow Connector 13"/>
            <p:cNvCxnSpPr>
              <a:cxnSpLocks/>
            </p:cNvCxnSpPr>
            <p:nvPr/>
          </p:nvCxnSpPr>
          <p:spPr>
            <a:xfrm flipH="1">
              <a:off x="9085592" y="3430278"/>
              <a:ext cx="1441906" cy="1106036"/>
            </a:xfrm>
            <a:prstGeom prst="straightConnector1">
              <a:avLst/>
            </a:prstGeom>
            <a:noFill/>
            <a:ln w="3175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77" name="TextBox 16"/>
            <p:cNvSpPr txBox="1"/>
            <p:nvPr/>
          </p:nvSpPr>
          <p:spPr>
            <a:xfrm>
              <a:off x="1011702" y="6777652"/>
              <a:ext cx="2009572" cy="706355"/>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n-lt"/>
                  <a:ea typeface="+mn-ea"/>
                  <a:cs typeface="+mn-cs"/>
                  <a:sym typeface="Helvetica Light"/>
                </a:rPr>
                <a:t>Detectors</a:t>
              </a:r>
            </a:p>
          </p:txBody>
        </p:sp>
        <p:cxnSp>
          <p:nvCxnSpPr>
            <p:cNvPr id="278" name="Straight Arrow Connector 19"/>
            <p:cNvCxnSpPr>
              <a:cxnSpLocks/>
            </p:cNvCxnSpPr>
            <p:nvPr/>
          </p:nvCxnSpPr>
          <p:spPr>
            <a:xfrm>
              <a:off x="3021273" y="7158527"/>
              <a:ext cx="1529083" cy="866577"/>
            </a:xfrm>
            <a:prstGeom prst="straightConnector1">
              <a:avLst/>
            </a:prstGeom>
            <a:noFill/>
            <a:ln w="3175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79" name="TextBox 11"/>
            <p:cNvSpPr txBox="1"/>
            <p:nvPr/>
          </p:nvSpPr>
          <p:spPr>
            <a:xfrm>
              <a:off x="-1148786" y="2197201"/>
              <a:ext cx="4828839" cy="2202168"/>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n-lt"/>
                  <a:ea typeface="+mn-ea"/>
                  <a:sym typeface="Helvetica Light"/>
                </a:rPr>
                <a:t>Enlarged</a:t>
              </a:r>
              <a:r>
                <a:rPr kumimoji="0" lang="en-US" sz="1600" b="0" i="0" u="none" strike="noStrike" cap="none" spc="0" normalizeH="0" dirty="0">
                  <a:ln>
                    <a:noFill/>
                  </a:ln>
                  <a:solidFill>
                    <a:srgbClr val="000000"/>
                  </a:solidFill>
                  <a:effectLst/>
                  <a:uFillTx/>
                  <a:latin typeface="+mn-lt"/>
                  <a:ea typeface="+mn-ea"/>
                  <a:sym typeface="Helvetica Light"/>
                </a:rPr>
                <a:t> sample pot and acces</a:t>
              </a:r>
              <a:r>
                <a:rPr lang="en-US" sz="1600" dirty="0"/>
                <a:t>s</a:t>
              </a:r>
            </a:p>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dirty="0">
                  <a:ln>
                    <a:noFill/>
                  </a:ln>
                  <a:solidFill>
                    <a:srgbClr val="000000"/>
                  </a:solidFill>
                  <a:effectLst/>
                  <a:uFillTx/>
                  <a:latin typeface="+mn-lt"/>
                  <a:ea typeface="+mn-ea"/>
                  <a:sym typeface="Helvetica Light"/>
                </a:rPr>
                <a:t>Complying with SAD requirements</a:t>
              </a:r>
            </a:p>
          </p:txBody>
        </p:sp>
        <p:cxnSp>
          <p:nvCxnSpPr>
            <p:cNvPr id="280" name="Straight Arrow Connector 14"/>
            <p:cNvCxnSpPr>
              <a:cxnSpLocks/>
            </p:cNvCxnSpPr>
            <p:nvPr/>
          </p:nvCxnSpPr>
          <p:spPr>
            <a:xfrm>
              <a:off x="2986147" y="4109578"/>
              <a:ext cx="1939453" cy="1023703"/>
            </a:xfrm>
            <a:prstGeom prst="straightConnector1">
              <a:avLst/>
            </a:prstGeom>
            <a:noFill/>
            <a:ln w="3175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81" name="TextBox 15"/>
            <p:cNvSpPr txBox="1"/>
            <p:nvPr/>
          </p:nvSpPr>
          <p:spPr>
            <a:xfrm>
              <a:off x="10809663" y="5882524"/>
              <a:ext cx="2015554" cy="1204961"/>
            </a:xfrm>
            <a:prstGeom prst="rect">
              <a:avLst/>
            </a:prstGeom>
            <a:solidFill>
              <a:schemeClr val="bg1">
                <a:lumMod val="6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n-lt"/>
                  <a:ea typeface="+mn-ea"/>
                  <a:cs typeface="+mn-cs"/>
                  <a:sym typeface="Helvetica Light"/>
                </a:rPr>
                <a:t>Main TOF chamber</a:t>
              </a:r>
            </a:p>
          </p:txBody>
        </p:sp>
        <p:cxnSp>
          <p:nvCxnSpPr>
            <p:cNvPr id="282" name="Straight Arrow Connector 17"/>
            <p:cNvCxnSpPr>
              <a:cxnSpLocks/>
              <a:stCxn id="281" idx="1"/>
            </p:cNvCxnSpPr>
            <p:nvPr/>
          </p:nvCxnSpPr>
          <p:spPr>
            <a:xfrm flipH="1">
              <a:off x="9301440" y="6485006"/>
              <a:ext cx="1508223" cy="769404"/>
            </a:xfrm>
            <a:prstGeom prst="straightConnector1">
              <a:avLst/>
            </a:prstGeom>
            <a:noFill/>
            <a:ln w="3175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83" name="Straight Arrow Connector 18"/>
            <p:cNvCxnSpPr>
              <a:cxnSpLocks/>
              <a:stCxn id="284" idx="2"/>
            </p:cNvCxnSpPr>
            <p:nvPr/>
          </p:nvCxnSpPr>
          <p:spPr>
            <a:xfrm flipH="1">
              <a:off x="5905356" y="3518222"/>
              <a:ext cx="522084" cy="1485079"/>
            </a:xfrm>
            <a:prstGeom prst="straightConnector1">
              <a:avLst/>
            </a:prstGeom>
            <a:noFill/>
            <a:ln w="3175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84" name="TextBox 20"/>
            <p:cNvSpPr txBox="1"/>
            <p:nvPr/>
          </p:nvSpPr>
          <p:spPr>
            <a:xfrm>
              <a:off x="5292533" y="2313261"/>
              <a:ext cx="2269812" cy="1204961"/>
            </a:xfrm>
            <a:prstGeom prst="rect">
              <a:avLst/>
            </a:prstGeom>
            <a:solidFill>
              <a:srgbClr val="FF7E7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n-lt"/>
                  <a:ea typeface="+mn-ea"/>
                  <a:cs typeface="+mn-cs"/>
                  <a:sym typeface="Helvetica Light"/>
                </a:rPr>
                <a:t>Radial Collimator</a:t>
              </a:r>
            </a:p>
          </p:txBody>
        </p:sp>
      </p:grpSp>
      <p:grpSp>
        <p:nvGrpSpPr>
          <p:cNvPr id="285" name="Gruppieren 284"/>
          <p:cNvGrpSpPr>
            <a:grpSpLocks noChangeAspect="1"/>
          </p:cNvGrpSpPr>
          <p:nvPr/>
        </p:nvGrpSpPr>
        <p:grpSpPr>
          <a:xfrm>
            <a:off x="1953855" y="35871556"/>
            <a:ext cx="4794236" cy="3965973"/>
            <a:chOff x="2086516" y="1871386"/>
            <a:chExt cx="11222111" cy="9283352"/>
          </a:xfrm>
        </p:grpSpPr>
        <p:sp>
          <p:nvSpPr>
            <p:cNvPr id="286" name="TextBox 9"/>
            <p:cNvSpPr txBox="1"/>
            <p:nvPr/>
          </p:nvSpPr>
          <p:spPr>
            <a:xfrm>
              <a:off x="6283426" y="1871386"/>
              <a:ext cx="7025201" cy="1392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n-lt"/>
                  <a:ea typeface="+mn-ea"/>
                  <a:sym typeface="Helvetica Light"/>
                </a:rPr>
                <a:t>Guide exchanger </a:t>
              </a:r>
              <a:r>
                <a:rPr lang="en-US" sz="1600" dirty="0"/>
                <a:t>under development at LLB</a:t>
              </a:r>
              <a:endParaRPr kumimoji="0" lang="en-US" sz="1600" b="0" i="0" u="none" strike="noStrike" cap="none" spc="0" normalizeH="0" baseline="0" dirty="0">
                <a:ln>
                  <a:noFill/>
                </a:ln>
                <a:solidFill>
                  <a:srgbClr val="000000"/>
                </a:solidFill>
                <a:effectLst/>
                <a:uFillTx/>
                <a:latin typeface="+mn-lt"/>
                <a:ea typeface="+mn-ea"/>
                <a:sym typeface="Helvetica Light"/>
              </a:endParaRPr>
            </a:p>
          </p:txBody>
        </p:sp>
        <p:grpSp>
          <p:nvGrpSpPr>
            <p:cNvPr id="287" name="Gruppieren 286"/>
            <p:cNvGrpSpPr/>
            <p:nvPr/>
          </p:nvGrpSpPr>
          <p:grpSpPr>
            <a:xfrm>
              <a:off x="2086516" y="3037414"/>
              <a:ext cx="10076699" cy="8117324"/>
              <a:chOff x="2086516" y="3037414"/>
              <a:chExt cx="10076699" cy="8117324"/>
            </a:xfrm>
          </p:grpSpPr>
          <p:pic>
            <p:nvPicPr>
              <p:cNvPr id="288" name="Picture 2"/>
              <p:cNvPicPr>
                <a:picLocks noChangeAspect="1"/>
              </p:cNvPicPr>
              <p:nvPr/>
            </p:nvPicPr>
            <p:blipFill>
              <a:blip r:embed="rId31"/>
              <a:stretch>
                <a:fillRect/>
              </a:stretch>
            </p:blipFill>
            <p:spPr>
              <a:xfrm>
                <a:off x="2086516" y="3319178"/>
                <a:ext cx="8831769" cy="5290049"/>
              </a:xfrm>
              <a:prstGeom prst="rect">
                <a:avLst/>
              </a:prstGeom>
            </p:spPr>
          </p:pic>
          <p:cxnSp>
            <p:nvCxnSpPr>
              <p:cNvPr id="289" name="Straight Arrow Connector 10"/>
              <p:cNvCxnSpPr>
                <a:cxnSpLocks/>
              </p:cNvCxnSpPr>
              <p:nvPr/>
            </p:nvCxnSpPr>
            <p:spPr>
              <a:xfrm flipH="1">
                <a:off x="4368800" y="3037414"/>
                <a:ext cx="3259909" cy="2821519"/>
              </a:xfrm>
              <a:prstGeom prst="straightConnector1">
                <a:avLst/>
              </a:prstGeom>
              <a:ln w="31750">
                <a:tailEnd type="triangle" w="lg" len="med"/>
              </a:ln>
            </p:spPr>
            <p:style>
              <a:lnRef idx="2">
                <a:schemeClr val="accent5"/>
              </a:lnRef>
              <a:fillRef idx="0">
                <a:schemeClr val="accent5"/>
              </a:fillRef>
              <a:effectRef idx="1">
                <a:schemeClr val="accent5"/>
              </a:effectRef>
              <a:fontRef idx="minor">
                <a:schemeClr val="tx1"/>
              </a:fontRef>
            </p:style>
          </p:cxnSp>
          <p:sp>
            <p:nvSpPr>
              <p:cNvPr id="290" name="TextBox 11"/>
              <p:cNvSpPr txBox="1"/>
              <p:nvPr/>
            </p:nvSpPr>
            <p:spPr>
              <a:xfrm>
                <a:off x="2708592" y="8609226"/>
                <a:ext cx="3646934" cy="25455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n-lt"/>
                    <a:ea typeface="+mn-ea"/>
                    <a:sym typeface="Helvetica Light"/>
                  </a:rPr>
                  <a:t>High </a:t>
                </a:r>
                <a:r>
                  <a:rPr lang="en-US" sz="1600" dirty="0"/>
                  <a:t>s</a:t>
                </a:r>
                <a:r>
                  <a:rPr kumimoji="0" lang="en-US" sz="1600" b="0" i="0" u="none" strike="noStrike" cap="none" spc="0" normalizeH="0" baseline="0" dirty="0">
                    <a:ln>
                      <a:noFill/>
                    </a:ln>
                    <a:solidFill>
                      <a:srgbClr val="000000"/>
                    </a:solidFill>
                    <a:effectLst/>
                    <a:uFillTx/>
                    <a:latin typeface="+mn-lt"/>
                    <a:ea typeface="+mn-ea"/>
                    <a:sym typeface="Helvetica Light"/>
                  </a:rPr>
                  <a:t>peed chopper </a:t>
                </a:r>
              </a:p>
              <a:p>
                <a:pPr marL="0" marR="0" indent="0" algn="ctr" defTabSz="584200" rtl="0" fontAlgn="auto" latinLnBrk="0" hangingPunct="0">
                  <a:lnSpc>
                    <a:spcPct val="100000"/>
                  </a:lnSpc>
                  <a:spcBef>
                    <a:spcPts val="0"/>
                  </a:spcBef>
                  <a:spcAft>
                    <a:spcPts val="0"/>
                  </a:spcAft>
                  <a:buClrTx/>
                  <a:buSzTx/>
                  <a:buFontTx/>
                  <a:buNone/>
                  <a:tabLst/>
                </a:pPr>
                <a:r>
                  <a:rPr lang="en-US" sz="1600" dirty="0"/>
                  <a:t>3 carbon fiber disks</a:t>
                </a:r>
                <a:endParaRPr kumimoji="0" lang="en-US" sz="1600" b="0" i="0" u="none" strike="noStrike" cap="none" spc="0" normalizeH="0" baseline="0" dirty="0">
                  <a:ln>
                    <a:noFill/>
                  </a:ln>
                  <a:solidFill>
                    <a:srgbClr val="000000"/>
                  </a:solidFill>
                  <a:effectLst/>
                  <a:uFillTx/>
                  <a:latin typeface="+mn-lt"/>
                  <a:ea typeface="+mn-ea"/>
                  <a:sym typeface="Helvetica Light"/>
                </a:endParaRPr>
              </a:p>
            </p:txBody>
          </p:sp>
          <p:cxnSp>
            <p:nvCxnSpPr>
              <p:cNvPr id="291" name="Straight Arrow Connector 12"/>
              <p:cNvCxnSpPr>
                <a:cxnSpLocks/>
              </p:cNvCxnSpPr>
              <p:nvPr/>
            </p:nvCxnSpPr>
            <p:spPr>
              <a:xfrm flipH="1" flipV="1">
                <a:off x="3875132" y="7854318"/>
                <a:ext cx="465578" cy="946290"/>
              </a:xfrm>
              <a:prstGeom prst="straightConnector1">
                <a:avLst/>
              </a:prstGeom>
              <a:ln w="31750">
                <a:tailEnd type="triangle"/>
              </a:ln>
            </p:spPr>
            <p:style>
              <a:lnRef idx="2">
                <a:schemeClr val="accent5"/>
              </a:lnRef>
              <a:fillRef idx="0">
                <a:schemeClr val="accent5"/>
              </a:fillRef>
              <a:effectRef idx="1">
                <a:schemeClr val="accent5"/>
              </a:effectRef>
              <a:fontRef idx="minor">
                <a:schemeClr val="tx1"/>
              </a:fontRef>
            </p:style>
          </p:cxnSp>
          <p:sp>
            <p:nvSpPr>
              <p:cNvPr id="292" name="TextBox 13"/>
              <p:cNvSpPr txBox="1"/>
              <p:nvPr/>
            </p:nvSpPr>
            <p:spPr>
              <a:xfrm>
                <a:off x="6396128" y="8836302"/>
                <a:ext cx="5767087" cy="1392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600" dirty="0"/>
                  <a:t>Generous space for sample handling</a:t>
                </a:r>
                <a:endParaRPr kumimoji="0" lang="en-US" sz="1600" b="0" i="0" u="none" strike="noStrike" cap="none" spc="0" normalizeH="0" baseline="0" dirty="0">
                  <a:ln>
                    <a:noFill/>
                  </a:ln>
                  <a:solidFill>
                    <a:srgbClr val="000000"/>
                  </a:solidFill>
                  <a:effectLst/>
                  <a:uFillTx/>
                  <a:latin typeface="+mn-lt"/>
                  <a:ea typeface="+mn-ea"/>
                  <a:sym typeface="Helvetica Light"/>
                </a:endParaRPr>
              </a:p>
            </p:txBody>
          </p:sp>
          <p:cxnSp>
            <p:nvCxnSpPr>
              <p:cNvPr id="293" name="Straight Arrow Connector 14"/>
              <p:cNvCxnSpPr>
                <a:cxnSpLocks/>
              </p:cNvCxnSpPr>
              <p:nvPr/>
            </p:nvCxnSpPr>
            <p:spPr>
              <a:xfrm flipV="1">
                <a:off x="7968751" y="6231466"/>
                <a:ext cx="667249" cy="2763132"/>
              </a:xfrm>
              <a:prstGeom prst="straightConnector1">
                <a:avLst/>
              </a:prstGeom>
              <a:ln w="31750">
                <a:tailEnd type="triangle"/>
              </a:ln>
            </p:spPr>
            <p:style>
              <a:lnRef idx="2">
                <a:schemeClr val="accent5"/>
              </a:lnRef>
              <a:fillRef idx="0">
                <a:schemeClr val="accent5"/>
              </a:fillRef>
              <a:effectRef idx="1">
                <a:schemeClr val="accent5"/>
              </a:effectRef>
              <a:fontRef idx="minor">
                <a:schemeClr val="tx1"/>
              </a:fontRef>
            </p:style>
          </p:cxnSp>
        </p:grpSp>
      </p:grpSp>
      <p:pic>
        <p:nvPicPr>
          <p:cNvPr id="11" name="Grafik 10"/>
          <p:cNvPicPr>
            <a:picLocks noChangeAspect="1"/>
          </p:cNvPicPr>
          <p:nvPr/>
        </p:nvPicPr>
        <p:blipFill rotWithShape="1">
          <a:blip r:embed="rId32" cstate="print">
            <a:extLst>
              <a:ext uri="{28A0092B-C50C-407E-A947-70E740481C1C}">
                <a14:useLocalDpi xmlns:a14="http://schemas.microsoft.com/office/drawing/2010/main" val="0"/>
              </a:ext>
            </a:extLst>
          </a:blip>
          <a:srcRect l="19119"/>
          <a:stretch/>
        </p:blipFill>
        <p:spPr>
          <a:xfrm rot="5400000">
            <a:off x="14626372" y="32282894"/>
            <a:ext cx="3644416" cy="2534556"/>
          </a:xfrm>
          <a:prstGeom prst="rect">
            <a:avLst/>
          </a:prstGeom>
        </p:spPr>
      </p:pic>
      <p:grpSp>
        <p:nvGrpSpPr>
          <p:cNvPr id="294" name="Gruppieren 293"/>
          <p:cNvGrpSpPr/>
          <p:nvPr/>
        </p:nvGrpSpPr>
        <p:grpSpPr>
          <a:xfrm>
            <a:off x="15076996" y="35903842"/>
            <a:ext cx="9740683" cy="3910124"/>
            <a:chOff x="216977" y="2074807"/>
            <a:chExt cx="9740683" cy="3910124"/>
          </a:xfrm>
        </p:grpSpPr>
        <p:grpSp>
          <p:nvGrpSpPr>
            <p:cNvPr id="295" name="Gruppieren 294"/>
            <p:cNvGrpSpPr/>
            <p:nvPr/>
          </p:nvGrpSpPr>
          <p:grpSpPr>
            <a:xfrm>
              <a:off x="216977" y="3727343"/>
              <a:ext cx="9740683" cy="2257588"/>
              <a:chOff x="216977" y="3727343"/>
              <a:chExt cx="9740683" cy="2257588"/>
            </a:xfrm>
          </p:grpSpPr>
          <p:sp>
            <p:nvSpPr>
              <p:cNvPr id="306" name="Richtungspfeil 305"/>
              <p:cNvSpPr/>
              <p:nvPr/>
            </p:nvSpPr>
            <p:spPr>
              <a:xfrm>
                <a:off x="216977" y="3727343"/>
                <a:ext cx="1751308" cy="74391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ln>
                      <a:solidFill>
                        <a:sysClr val="windowText" lastClr="000000"/>
                      </a:solidFill>
                    </a:ln>
                    <a:solidFill>
                      <a:sysClr val="windowText" lastClr="000000"/>
                    </a:solidFill>
                  </a:rPr>
                  <a:t>Phase 1</a:t>
                </a:r>
              </a:p>
              <a:p>
                <a:pPr algn="ctr"/>
                <a:r>
                  <a:rPr lang="de-DE" sz="1600" dirty="0" err="1" smtClean="0"/>
                  <a:t>Prelim</a:t>
                </a:r>
                <a:r>
                  <a:rPr lang="de-DE" sz="1600" dirty="0" smtClean="0"/>
                  <a:t> Design</a:t>
                </a:r>
                <a:endParaRPr lang="de-DE" sz="1600" dirty="0"/>
              </a:p>
            </p:txBody>
          </p:sp>
          <p:sp>
            <p:nvSpPr>
              <p:cNvPr id="307" name="Richtungspfeil 306"/>
              <p:cNvSpPr/>
              <p:nvPr/>
            </p:nvSpPr>
            <p:spPr>
              <a:xfrm>
                <a:off x="1968285" y="3727343"/>
                <a:ext cx="1976034" cy="743918"/>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sz="1600" dirty="0" smtClean="0">
                    <a:ln>
                      <a:solidFill>
                        <a:sysClr val="windowText" lastClr="000000"/>
                      </a:solidFill>
                    </a:ln>
                    <a:solidFill>
                      <a:sysClr val="windowText" lastClr="000000"/>
                    </a:solidFill>
                  </a:rPr>
                  <a:t>Phase 2</a:t>
                </a:r>
              </a:p>
              <a:p>
                <a:pPr algn="ctr"/>
                <a:r>
                  <a:rPr lang="de-DE" sz="1600" dirty="0" err="1" smtClean="0">
                    <a:solidFill>
                      <a:schemeClr val="bg1"/>
                    </a:solidFill>
                  </a:rPr>
                  <a:t>Detailed</a:t>
                </a:r>
                <a:r>
                  <a:rPr lang="de-DE" sz="1600" dirty="0" smtClean="0">
                    <a:solidFill>
                      <a:schemeClr val="bg1"/>
                    </a:solidFill>
                  </a:rPr>
                  <a:t> Design</a:t>
                </a:r>
              </a:p>
            </p:txBody>
          </p:sp>
          <p:sp>
            <p:nvSpPr>
              <p:cNvPr id="308" name="Richtungspfeil 307"/>
              <p:cNvSpPr/>
              <p:nvPr/>
            </p:nvSpPr>
            <p:spPr>
              <a:xfrm>
                <a:off x="3161654" y="4484178"/>
                <a:ext cx="2823275" cy="743918"/>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sz="1600" dirty="0" smtClean="0">
                    <a:ln>
                      <a:solidFill>
                        <a:sysClr val="windowText" lastClr="000000"/>
                      </a:solidFill>
                    </a:ln>
                    <a:solidFill>
                      <a:sysClr val="windowText" lastClr="000000"/>
                    </a:solidFill>
                  </a:rPr>
                  <a:t>Phase 3</a:t>
                </a:r>
              </a:p>
              <a:p>
                <a:pPr algn="ctr"/>
                <a:r>
                  <a:rPr lang="de-DE" sz="1600" dirty="0" err="1" smtClean="0">
                    <a:solidFill>
                      <a:schemeClr val="bg1"/>
                    </a:solidFill>
                  </a:rPr>
                  <a:t>Procurement</a:t>
                </a:r>
                <a:r>
                  <a:rPr lang="de-DE" sz="1600" dirty="0" smtClean="0">
                    <a:solidFill>
                      <a:schemeClr val="bg1"/>
                    </a:solidFill>
                  </a:rPr>
                  <a:t> &amp; Start </a:t>
                </a:r>
                <a:r>
                  <a:rPr lang="de-DE" sz="1600" dirty="0" err="1" smtClean="0">
                    <a:solidFill>
                      <a:schemeClr val="bg1"/>
                    </a:solidFill>
                  </a:rPr>
                  <a:t>of</a:t>
                </a:r>
                <a:r>
                  <a:rPr lang="de-DE" sz="1600" dirty="0" smtClean="0">
                    <a:solidFill>
                      <a:schemeClr val="bg1"/>
                    </a:solidFill>
                  </a:rPr>
                  <a:t> Installation</a:t>
                </a:r>
              </a:p>
            </p:txBody>
          </p:sp>
          <p:sp>
            <p:nvSpPr>
              <p:cNvPr id="309" name="Richtungspfeil 308"/>
              <p:cNvSpPr/>
              <p:nvPr/>
            </p:nvSpPr>
            <p:spPr>
              <a:xfrm>
                <a:off x="4757979" y="5241013"/>
                <a:ext cx="3223647" cy="743918"/>
              </a:xfrm>
              <a:prstGeom prst="homePlat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600" dirty="0" smtClean="0">
                    <a:ln>
                      <a:solidFill>
                        <a:sysClr val="windowText" lastClr="000000"/>
                      </a:solidFill>
                    </a:ln>
                    <a:solidFill>
                      <a:sysClr val="windowText" lastClr="000000"/>
                    </a:solidFill>
                  </a:rPr>
                  <a:t>Phase 4</a:t>
                </a:r>
              </a:p>
              <a:p>
                <a:pPr algn="ctr"/>
                <a:r>
                  <a:rPr lang="de-DE" sz="1600" dirty="0" smtClean="0">
                    <a:solidFill>
                      <a:schemeClr val="bg1"/>
                    </a:solidFill>
                  </a:rPr>
                  <a:t>Installation &amp; </a:t>
                </a:r>
                <a:r>
                  <a:rPr lang="de-DE" sz="1600" dirty="0" err="1" smtClean="0">
                    <a:solidFill>
                      <a:schemeClr val="bg1"/>
                    </a:solidFill>
                  </a:rPr>
                  <a:t>cold</a:t>
                </a:r>
                <a:r>
                  <a:rPr lang="de-DE" sz="1600" dirty="0" smtClean="0">
                    <a:solidFill>
                      <a:schemeClr val="bg1"/>
                    </a:solidFill>
                  </a:rPr>
                  <a:t> </a:t>
                </a:r>
                <a:r>
                  <a:rPr lang="de-DE" sz="1600" dirty="0" err="1" smtClean="0">
                    <a:solidFill>
                      <a:schemeClr val="bg1"/>
                    </a:solidFill>
                  </a:rPr>
                  <a:t>commissioning</a:t>
                </a:r>
                <a:endParaRPr lang="de-DE" sz="1600" dirty="0" smtClean="0">
                  <a:solidFill>
                    <a:schemeClr val="bg1"/>
                  </a:solidFill>
                </a:endParaRPr>
              </a:p>
            </p:txBody>
          </p:sp>
          <p:sp>
            <p:nvSpPr>
              <p:cNvPr id="310" name="Richtungspfeil 309"/>
              <p:cNvSpPr/>
              <p:nvPr/>
            </p:nvSpPr>
            <p:spPr>
              <a:xfrm>
                <a:off x="7981626" y="5241013"/>
                <a:ext cx="1976034" cy="743918"/>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1600" dirty="0" smtClean="0">
                    <a:ln>
                      <a:solidFill>
                        <a:sysClr val="windowText" lastClr="000000"/>
                      </a:solidFill>
                    </a:ln>
                    <a:solidFill>
                      <a:sysClr val="windowText" lastClr="000000"/>
                    </a:solidFill>
                  </a:rPr>
                  <a:t>Phase 5</a:t>
                </a:r>
              </a:p>
              <a:p>
                <a:pPr algn="ctr"/>
                <a:r>
                  <a:rPr lang="de-DE" sz="1600" dirty="0" smtClean="0">
                    <a:solidFill>
                      <a:schemeClr val="bg1"/>
                    </a:solidFill>
                  </a:rPr>
                  <a:t>Hot </a:t>
                </a:r>
                <a:r>
                  <a:rPr lang="de-DE" sz="1600" dirty="0" err="1" smtClean="0">
                    <a:solidFill>
                      <a:schemeClr val="bg1"/>
                    </a:solidFill>
                  </a:rPr>
                  <a:t>commissioning</a:t>
                </a:r>
                <a:endParaRPr lang="de-DE" sz="1600" dirty="0" smtClean="0">
                  <a:solidFill>
                    <a:schemeClr val="bg1"/>
                  </a:solidFill>
                </a:endParaRPr>
              </a:p>
            </p:txBody>
          </p:sp>
        </p:grpSp>
        <p:cxnSp>
          <p:nvCxnSpPr>
            <p:cNvPr id="296" name="Gerader Verbinder 295"/>
            <p:cNvCxnSpPr/>
            <p:nvPr/>
          </p:nvCxnSpPr>
          <p:spPr>
            <a:xfrm>
              <a:off x="3197816" y="2430654"/>
              <a:ext cx="0" cy="1294109"/>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7" name="Gerader Verbinder 296"/>
            <p:cNvCxnSpPr/>
            <p:nvPr/>
          </p:nvCxnSpPr>
          <p:spPr>
            <a:xfrm>
              <a:off x="4807056" y="2430654"/>
              <a:ext cx="20666" cy="2040607"/>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8" name="Gerader Verbinder 297"/>
            <p:cNvCxnSpPr/>
            <p:nvPr/>
          </p:nvCxnSpPr>
          <p:spPr>
            <a:xfrm>
              <a:off x="6338805" y="2420938"/>
              <a:ext cx="38748" cy="2807158"/>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9" name="Gerader Verbinder 298"/>
            <p:cNvCxnSpPr/>
            <p:nvPr/>
          </p:nvCxnSpPr>
          <p:spPr>
            <a:xfrm>
              <a:off x="7914463" y="2420938"/>
              <a:ext cx="38748" cy="2807158"/>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0" name="Rechteck 299"/>
            <p:cNvSpPr/>
            <p:nvPr/>
          </p:nvSpPr>
          <p:spPr>
            <a:xfrm>
              <a:off x="1038387" y="2076772"/>
              <a:ext cx="759417" cy="333213"/>
            </a:xfrm>
            <a:prstGeom prst="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t>2017</a:t>
              </a:r>
              <a:endParaRPr lang="de-DE" sz="2000" dirty="0"/>
            </a:p>
          </p:txBody>
        </p:sp>
        <p:cxnSp>
          <p:nvCxnSpPr>
            <p:cNvPr id="301" name="Gerader Verbinder 300"/>
            <p:cNvCxnSpPr/>
            <p:nvPr/>
          </p:nvCxnSpPr>
          <p:spPr>
            <a:xfrm>
              <a:off x="1578244" y="2420938"/>
              <a:ext cx="0" cy="1294109"/>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2" name="Rechteck 301"/>
            <p:cNvSpPr/>
            <p:nvPr/>
          </p:nvSpPr>
          <p:spPr>
            <a:xfrm>
              <a:off x="2828440" y="2094861"/>
              <a:ext cx="759417" cy="333213"/>
            </a:xfrm>
            <a:prstGeom prst="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t>2019</a:t>
              </a:r>
              <a:endParaRPr lang="de-DE" sz="2000" dirty="0"/>
            </a:p>
          </p:txBody>
        </p:sp>
        <p:sp>
          <p:nvSpPr>
            <p:cNvPr id="303" name="Rechteck 302"/>
            <p:cNvSpPr/>
            <p:nvPr/>
          </p:nvSpPr>
          <p:spPr>
            <a:xfrm>
              <a:off x="4378270" y="2076771"/>
              <a:ext cx="759417" cy="333213"/>
            </a:xfrm>
            <a:prstGeom prst="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t>2020</a:t>
              </a:r>
              <a:endParaRPr lang="de-DE" sz="2000" dirty="0"/>
            </a:p>
          </p:txBody>
        </p:sp>
        <p:sp>
          <p:nvSpPr>
            <p:cNvPr id="304" name="Rechteck 303"/>
            <p:cNvSpPr/>
            <p:nvPr/>
          </p:nvSpPr>
          <p:spPr>
            <a:xfrm>
              <a:off x="5959096" y="2074808"/>
              <a:ext cx="759417" cy="333213"/>
            </a:xfrm>
            <a:prstGeom prst="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t>2021</a:t>
              </a:r>
              <a:endParaRPr lang="de-DE" sz="2000" dirty="0"/>
            </a:p>
          </p:txBody>
        </p:sp>
        <p:sp>
          <p:nvSpPr>
            <p:cNvPr id="305" name="Rechteck 304"/>
            <p:cNvSpPr/>
            <p:nvPr/>
          </p:nvSpPr>
          <p:spPr>
            <a:xfrm>
              <a:off x="7554128" y="2074807"/>
              <a:ext cx="759417" cy="333213"/>
            </a:xfrm>
            <a:prstGeom prst="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t>2023</a:t>
              </a:r>
              <a:endParaRPr lang="de-DE" sz="2000" dirty="0"/>
            </a:p>
          </p:txBody>
        </p:sp>
      </p:grpSp>
    </p:spTree>
    <p:extLst>
      <p:ext uri="{BB962C8B-B14F-4D97-AF65-F5344CB8AC3E}">
        <p14:creationId xmlns:p14="http://schemas.microsoft.com/office/powerpoint/2010/main" val="3372091917"/>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697</Words>
  <Application>Microsoft Office PowerPoint</Application>
  <PresentationFormat>Benutzerdefiniert</PresentationFormat>
  <Paragraphs>94</Paragraphs>
  <Slides>1</Slides>
  <Notes>1</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vt:i4>
      </vt:variant>
    </vt:vector>
  </HeadingPairs>
  <TitlesOfParts>
    <vt:vector size="9" baseType="lpstr">
      <vt:lpstr>ＭＳ Ｐゴシック</vt:lpstr>
      <vt:lpstr>ＭＳ Ｐゴシック</vt:lpstr>
      <vt:lpstr>Arial</vt:lpstr>
      <vt:lpstr>Calibri</vt:lpstr>
      <vt:lpstr>Helvetica Light</vt:lpstr>
      <vt:lpstr>TUM Neue Helvetica 55 Regular</vt:lpstr>
      <vt:lpstr>Wingdings</vt:lpstr>
      <vt:lpstr>Larissa</vt:lpstr>
      <vt:lpstr>CSPEC  – The cold chopper spectrometer for the ESS</vt:lpstr>
    </vt:vector>
  </TitlesOfParts>
  <Company>TU München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Connie Hesse</dc:creator>
  <cp:lastModifiedBy>Wiebke Lohstroh</cp:lastModifiedBy>
  <cp:revision>239</cp:revision>
  <cp:lastPrinted>2017-06-19T12:25:10Z</cp:lastPrinted>
  <dcterms:created xsi:type="dcterms:W3CDTF">2013-06-14T07:38:23Z</dcterms:created>
  <dcterms:modified xsi:type="dcterms:W3CDTF">2020-12-08T08:41:21Z</dcterms:modified>
</cp:coreProperties>
</file>