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30279975" cy="42808525"/>
  <p:notesSz cx="9931400" cy="14363700"/>
  <p:defaultTextStyle>
    <a:defPPr>
      <a:defRPr lang="de-DE"/>
    </a:defPPr>
    <a:lvl1pPr algn="l" defTabSz="417370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2086850" indent="-1625983" algn="l" defTabSz="417370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4173703" indent="-3257148" algn="l" defTabSz="417370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6260552" indent="-4888308" algn="l" defTabSz="417370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8347405" indent="-6519466" algn="l" defTabSz="417370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7456737" algn="l" defTabSz="2982695" rtl="0" eaLnBrk="1" latinLnBrk="0" hangingPunct="1">
      <a:defRPr sz="8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8948085" algn="l" defTabSz="2982695" rtl="0" eaLnBrk="1" latinLnBrk="0" hangingPunct="1">
      <a:defRPr sz="8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10439432" algn="l" defTabSz="2982695" rtl="0" eaLnBrk="1" latinLnBrk="0" hangingPunct="1">
      <a:defRPr sz="8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11930779" algn="l" defTabSz="2982695" rtl="0" eaLnBrk="1" latinLnBrk="0" hangingPunct="1">
      <a:defRPr sz="8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3">
          <p15:clr>
            <a:srgbClr val="A4A3A4"/>
          </p15:clr>
        </p15:guide>
        <p15:guide id="2" pos="81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95ADC8"/>
    <a:srgbClr val="FFFFCC"/>
    <a:srgbClr val="A69EBA"/>
    <a:srgbClr val="929FBD"/>
    <a:srgbClr val="1B264B"/>
    <a:srgbClr val="21366A"/>
    <a:srgbClr val="ADA9C7"/>
    <a:srgbClr val="1D3C71"/>
    <a:srgbClr val="EAEAEA"/>
    <a:srgbClr val="1A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51"/>
    <p:restoredTop sz="94713"/>
  </p:normalViewPr>
  <p:slideViewPr>
    <p:cSldViewPr snapToGrid="0">
      <p:cViewPr varScale="1">
        <p:scale>
          <a:sx n="17" d="100"/>
          <a:sy n="17" d="100"/>
        </p:scale>
        <p:origin x="3776" y="256"/>
      </p:cViewPr>
      <p:guideLst>
        <p:guide orient="horz" pos="6243"/>
        <p:guide pos="8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3606" cy="718185"/>
          </a:xfrm>
          <a:prstGeom prst="rect">
            <a:avLst/>
          </a:prstGeom>
        </p:spPr>
        <p:txBody>
          <a:bodyPr vert="horz" lIns="132955" tIns="66478" rIns="132955" bIns="66478" rtlCol="0"/>
          <a:lstStyle>
            <a:lvl1pPr algn="l" defTabSz="1860677">
              <a:defRPr sz="17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5498" y="0"/>
            <a:ext cx="4303606" cy="718185"/>
          </a:xfrm>
          <a:prstGeom prst="rect">
            <a:avLst/>
          </a:prstGeom>
        </p:spPr>
        <p:txBody>
          <a:bodyPr vert="horz" wrap="square" lIns="132955" tIns="66478" rIns="132955" bIns="66478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cs typeface="Arial" pitchFamily="34" charset="0"/>
              </a:defRPr>
            </a:lvl1pPr>
          </a:lstStyle>
          <a:p>
            <a:fld id="{BEFD6805-6784-4F84-84F6-3D42769BBBC0}" type="datetimeFigureOut">
              <a:rPr lang="de-DE"/>
              <a:pPr/>
              <a:t>02.12.19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060700" y="1076325"/>
            <a:ext cx="3810000" cy="5386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955" tIns="66478" rIns="132955" bIns="66478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3140" y="6822758"/>
            <a:ext cx="7945120" cy="6463665"/>
          </a:xfrm>
          <a:prstGeom prst="rect">
            <a:avLst/>
          </a:prstGeom>
        </p:spPr>
        <p:txBody>
          <a:bodyPr vert="horz" wrap="square" lIns="132955" tIns="66478" rIns="132955" bIns="66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13643023"/>
            <a:ext cx="4303606" cy="718185"/>
          </a:xfrm>
          <a:prstGeom prst="rect">
            <a:avLst/>
          </a:prstGeom>
        </p:spPr>
        <p:txBody>
          <a:bodyPr vert="horz" lIns="132955" tIns="66478" rIns="132955" bIns="66478" rtlCol="0" anchor="b"/>
          <a:lstStyle>
            <a:lvl1pPr algn="l" defTabSz="1860677">
              <a:defRPr sz="17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5498" y="13643023"/>
            <a:ext cx="4303606" cy="718185"/>
          </a:xfrm>
          <a:prstGeom prst="rect">
            <a:avLst/>
          </a:prstGeom>
        </p:spPr>
        <p:txBody>
          <a:bodyPr vert="horz" wrap="square" lIns="132955" tIns="66478" rIns="132955" bIns="66478" numCol="1" anchor="b" anchorCtr="0" compatLnSpc="1">
            <a:prstTxWarp prst="textNoShape">
              <a:avLst/>
            </a:prstTxWarp>
          </a:bodyPr>
          <a:lstStyle>
            <a:lvl1pPr algn="r">
              <a:defRPr sz="1700">
                <a:cs typeface="Arial" pitchFamily="34" charset="0"/>
              </a:defRPr>
            </a:lvl1pPr>
          </a:lstStyle>
          <a:p>
            <a:fld id="{E20E8A70-183D-408A-8FDF-FB4204AB9E5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548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5692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137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6707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7936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5491" algn="l" defTabSz="9141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89" algn="l" defTabSz="9141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87" algn="l" defTabSz="9141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5" algn="l" defTabSz="9141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E8A70-183D-408A-8FDF-FB4204AB9E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2046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103586" y="3140631"/>
            <a:ext cx="28080000" cy="2520281"/>
          </a:xfrm>
          <a:prstGeom prst="rect">
            <a:avLst/>
          </a:prstGeom>
        </p:spPr>
        <p:txBody>
          <a:bodyPr lIns="91419" tIns="45709" rIns="91419" bIns="45709" anchor="ctr" anchorCtr="0"/>
          <a:lstStyle>
            <a:lvl1pPr algn="ctr">
              <a:defRPr sz="7200" b="1">
                <a:solidFill>
                  <a:srgbClr val="1B264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103586" y="5741862"/>
            <a:ext cx="28080000" cy="1224137"/>
          </a:xfrm>
          <a:prstGeom prst="rect">
            <a:avLst/>
          </a:prstGeom>
        </p:spPr>
        <p:txBody>
          <a:bodyPr lIns="91419" tIns="45709" rIns="91419" bIns="45709" anchor="ctr" anchorCtr="1"/>
          <a:lstStyle>
            <a:lvl1pPr marL="0" indent="0" algn="ctr">
              <a:buNone/>
              <a:defRPr sz="3900" b="0">
                <a:solidFill>
                  <a:srgbClr val="1B264B"/>
                </a:solidFill>
                <a:latin typeface="Arial" pitchFamily="34" charset="0"/>
                <a:cs typeface="Arial" pitchFamily="34" charset="0"/>
              </a:defRPr>
            </a:lvl1pPr>
            <a:lvl2pPr marL="2087747" indent="0">
              <a:buNone/>
              <a:defRPr sz="9100" b="1"/>
            </a:lvl2pPr>
            <a:lvl3pPr marL="4175500" indent="0">
              <a:buNone/>
              <a:defRPr sz="8200" b="1"/>
            </a:lvl3pPr>
            <a:lvl4pPr marL="6263247" indent="0">
              <a:buNone/>
              <a:defRPr sz="7200" b="1"/>
            </a:lvl4pPr>
            <a:lvl5pPr marL="8351000" indent="0">
              <a:buNone/>
              <a:defRPr sz="7200" b="1"/>
            </a:lvl5pPr>
            <a:lvl6pPr marL="10438747" indent="0">
              <a:buNone/>
              <a:defRPr sz="7200" b="1"/>
            </a:lvl6pPr>
            <a:lvl7pPr marL="12526494" indent="0">
              <a:buNone/>
              <a:defRPr sz="7200" b="1"/>
            </a:lvl7pPr>
            <a:lvl8pPr marL="14614247" indent="0">
              <a:buNone/>
              <a:defRPr sz="7200" b="1"/>
            </a:lvl8pPr>
            <a:lvl9pPr marL="16701994" indent="0">
              <a:buNone/>
              <a:defRPr sz="7200" b="1"/>
            </a:lvl9pPr>
          </a:lstStyle>
          <a:p>
            <a:pPr lvl="0"/>
            <a:r>
              <a:rPr lang="de-DE" dirty="0"/>
              <a:t>Autoren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1103586" y="7078487"/>
            <a:ext cx="28080000" cy="1080121"/>
          </a:xfrm>
          <a:prstGeom prst="rect">
            <a:avLst/>
          </a:prstGeom>
        </p:spPr>
        <p:txBody>
          <a:bodyPr lIns="91419" tIns="45709" rIns="91419" bIns="45709" anchor="ctr" anchorCtr="0"/>
          <a:lstStyle>
            <a:lvl1pPr marL="0" indent="0" algn="ctr">
              <a:buNone/>
              <a:defRPr sz="2900" b="0">
                <a:solidFill>
                  <a:srgbClr val="1B264B"/>
                </a:solidFill>
                <a:latin typeface="Arial" pitchFamily="34" charset="0"/>
                <a:cs typeface="Arial" pitchFamily="34" charset="0"/>
              </a:defRPr>
            </a:lvl1pPr>
            <a:lvl2pPr marL="2087747" indent="0">
              <a:buNone/>
              <a:defRPr sz="9100" b="1"/>
            </a:lvl2pPr>
            <a:lvl3pPr marL="4175500" indent="0">
              <a:buNone/>
              <a:defRPr sz="8200" b="1"/>
            </a:lvl3pPr>
            <a:lvl4pPr marL="6263247" indent="0">
              <a:buNone/>
              <a:defRPr sz="7200" b="1"/>
            </a:lvl4pPr>
            <a:lvl5pPr marL="8351000" indent="0">
              <a:buNone/>
              <a:defRPr sz="7200" b="1"/>
            </a:lvl5pPr>
            <a:lvl6pPr marL="10438747" indent="0">
              <a:buNone/>
              <a:defRPr sz="7200" b="1"/>
            </a:lvl6pPr>
            <a:lvl7pPr marL="12526494" indent="0">
              <a:buNone/>
              <a:defRPr sz="7200" b="1"/>
            </a:lvl7pPr>
            <a:lvl8pPr marL="14614247" indent="0">
              <a:buNone/>
              <a:defRPr sz="7200" b="1"/>
            </a:lvl8pPr>
            <a:lvl9pPr marL="16701994" indent="0">
              <a:buNone/>
              <a:defRPr sz="7200" b="1"/>
            </a:lvl9pPr>
          </a:lstStyle>
          <a:p>
            <a:pPr lvl="0"/>
            <a:r>
              <a:rPr lang="de-DE" dirty="0"/>
              <a:t>Affiliation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(null)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/>
          <p:cNvPicPr>
            <a:picLocks noChangeAspect="1"/>
          </p:cNvPicPr>
          <p:nvPr userDrawn="1"/>
        </p:nvPicPr>
        <p:blipFill rotWithShape="1">
          <a:blip r:embed="rId3"/>
          <a:srcRect l="-2587" r="1" b="31988"/>
          <a:stretch/>
        </p:blipFill>
        <p:spPr>
          <a:xfrm>
            <a:off x="-756235" y="40588683"/>
            <a:ext cx="29993714" cy="2219842"/>
          </a:xfrm>
          <a:prstGeom prst="rect">
            <a:avLst/>
          </a:prstGeom>
        </p:spPr>
      </p:pic>
      <p:pic>
        <p:nvPicPr>
          <p:cNvPr id="17" name="Bild 1" descr="jcns_CMYK-neu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7452" y="40804142"/>
            <a:ext cx="2997932" cy="1262676"/>
          </a:xfrm>
          <a:prstGeom prst="rect">
            <a:avLst/>
          </a:prstGeom>
        </p:spPr>
      </p:pic>
      <p:pic>
        <p:nvPicPr>
          <p:cNvPr id="2" name="Bild 1"/>
          <p:cNvPicPr>
            <a:picLocks noChangeAspect="1"/>
          </p:cNvPicPr>
          <p:nvPr userDrawn="1"/>
        </p:nvPicPr>
        <p:blipFill rotWithShape="1">
          <a:blip r:embed="rId5"/>
          <a:srcRect t="10620"/>
          <a:stretch/>
        </p:blipFill>
        <p:spPr>
          <a:xfrm>
            <a:off x="1046832" y="-1"/>
            <a:ext cx="29447611" cy="2917263"/>
          </a:xfrm>
          <a:prstGeom prst="rect">
            <a:avLst/>
          </a:prstGeom>
        </p:spPr>
      </p:pic>
      <p:pic>
        <p:nvPicPr>
          <p:cNvPr id="10" name="Bild 2" descr="logoMLZ+heinz 2012.eps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76508" y="767324"/>
            <a:ext cx="3659521" cy="165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4D7A590-1388-7C46-B075-51E42262F0E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612" y="1014881"/>
            <a:ext cx="4345100" cy="12812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sldNum="0" hdr="0" dt="0"/>
  <p:txStyles>
    <p:titleStyle>
      <a:lvl1pPr algn="ctr" defTabSz="4173703" rtl="0" eaLnBrk="0" fontAlgn="base" hangingPunct="0">
        <a:spcBef>
          <a:spcPct val="0"/>
        </a:spcBef>
        <a:spcAft>
          <a:spcPct val="0"/>
        </a:spcAft>
        <a:defRPr sz="8200" kern="1200">
          <a:solidFill>
            <a:srgbClr val="002060"/>
          </a:solidFill>
          <a:latin typeface="TUM Neue Helvetica 55 Regular" pitchFamily="34" charset="0"/>
          <a:ea typeface="MS PGothic" pitchFamily="34" charset="-128"/>
          <a:cs typeface="ＭＳ Ｐゴシック" charset="0"/>
        </a:defRPr>
      </a:lvl1pPr>
      <a:lvl2pPr algn="ctr" defTabSz="4173703" rtl="0" eaLnBrk="0" fontAlgn="base" hangingPunct="0">
        <a:spcBef>
          <a:spcPct val="0"/>
        </a:spcBef>
        <a:spcAft>
          <a:spcPct val="0"/>
        </a:spcAft>
        <a:defRPr sz="8200">
          <a:solidFill>
            <a:srgbClr val="002060"/>
          </a:solidFill>
          <a:latin typeface="TUM Neue Helvetica 55 Regular" pitchFamily="34" charset="0"/>
          <a:ea typeface="MS PGothic" pitchFamily="34" charset="-128"/>
          <a:cs typeface="ＭＳ Ｐゴシック" charset="0"/>
        </a:defRPr>
      </a:lvl2pPr>
      <a:lvl3pPr algn="ctr" defTabSz="4173703" rtl="0" eaLnBrk="0" fontAlgn="base" hangingPunct="0">
        <a:spcBef>
          <a:spcPct val="0"/>
        </a:spcBef>
        <a:spcAft>
          <a:spcPct val="0"/>
        </a:spcAft>
        <a:defRPr sz="8200">
          <a:solidFill>
            <a:srgbClr val="002060"/>
          </a:solidFill>
          <a:latin typeface="TUM Neue Helvetica 55 Regular" pitchFamily="34" charset="0"/>
          <a:ea typeface="MS PGothic" pitchFamily="34" charset="-128"/>
          <a:cs typeface="ＭＳ Ｐゴシック" charset="0"/>
        </a:defRPr>
      </a:lvl3pPr>
      <a:lvl4pPr algn="ctr" defTabSz="4173703" rtl="0" eaLnBrk="0" fontAlgn="base" hangingPunct="0">
        <a:spcBef>
          <a:spcPct val="0"/>
        </a:spcBef>
        <a:spcAft>
          <a:spcPct val="0"/>
        </a:spcAft>
        <a:defRPr sz="8200">
          <a:solidFill>
            <a:srgbClr val="002060"/>
          </a:solidFill>
          <a:latin typeface="TUM Neue Helvetica 55 Regular" pitchFamily="34" charset="0"/>
          <a:ea typeface="MS PGothic" pitchFamily="34" charset="-128"/>
          <a:cs typeface="ＭＳ Ｐゴシック" charset="0"/>
        </a:defRPr>
      </a:lvl4pPr>
      <a:lvl5pPr algn="ctr" defTabSz="4173703" rtl="0" eaLnBrk="0" fontAlgn="base" hangingPunct="0">
        <a:spcBef>
          <a:spcPct val="0"/>
        </a:spcBef>
        <a:spcAft>
          <a:spcPct val="0"/>
        </a:spcAft>
        <a:defRPr sz="8200">
          <a:solidFill>
            <a:srgbClr val="002060"/>
          </a:solidFill>
          <a:latin typeface="TUM Neue Helvetica 55 Regular" pitchFamily="34" charset="0"/>
          <a:ea typeface="MS PGothic" pitchFamily="34" charset="-128"/>
          <a:cs typeface="ＭＳ Ｐゴシック" charset="0"/>
        </a:defRPr>
      </a:lvl5pPr>
      <a:lvl6pPr marL="457101" algn="ctr" defTabSz="4174195" rtl="0" fontAlgn="base">
        <a:spcBef>
          <a:spcPct val="0"/>
        </a:spcBef>
        <a:spcAft>
          <a:spcPct val="0"/>
        </a:spcAft>
        <a:defRPr sz="8200">
          <a:solidFill>
            <a:srgbClr val="002060"/>
          </a:solidFill>
          <a:latin typeface="TUM Neue Helvetica 55 Regular" pitchFamily="34" charset="0"/>
        </a:defRPr>
      </a:lvl6pPr>
      <a:lvl7pPr marL="914196" algn="ctr" defTabSz="4174195" rtl="0" fontAlgn="base">
        <a:spcBef>
          <a:spcPct val="0"/>
        </a:spcBef>
        <a:spcAft>
          <a:spcPct val="0"/>
        </a:spcAft>
        <a:defRPr sz="8200">
          <a:solidFill>
            <a:srgbClr val="002060"/>
          </a:solidFill>
          <a:latin typeface="TUM Neue Helvetica 55 Regular" pitchFamily="34" charset="0"/>
        </a:defRPr>
      </a:lvl7pPr>
      <a:lvl8pPr marL="1371294" algn="ctr" defTabSz="4174195" rtl="0" fontAlgn="base">
        <a:spcBef>
          <a:spcPct val="0"/>
        </a:spcBef>
        <a:spcAft>
          <a:spcPct val="0"/>
        </a:spcAft>
        <a:defRPr sz="8200">
          <a:solidFill>
            <a:srgbClr val="002060"/>
          </a:solidFill>
          <a:latin typeface="TUM Neue Helvetica 55 Regular" pitchFamily="34" charset="0"/>
        </a:defRPr>
      </a:lvl8pPr>
      <a:lvl9pPr marL="1828389" algn="ctr" defTabSz="4174195" rtl="0" fontAlgn="base">
        <a:spcBef>
          <a:spcPct val="0"/>
        </a:spcBef>
        <a:spcAft>
          <a:spcPct val="0"/>
        </a:spcAft>
        <a:defRPr sz="8200">
          <a:solidFill>
            <a:srgbClr val="002060"/>
          </a:solidFill>
          <a:latin typeface="TUM Neue Helvetica 55 Regular" pitchFamily="34" charset="0"/>
        </a:defRPr>
      </a:lvl9pPr>
    </p:titleStyle>
    <p:bodyStyle>
      <a:lvl1pPr marL="1563841" indent="-1563841" algn="l" defTabSz="417370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7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3386603" indent="-1299750" algn="l" defTabSz="417370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5214539" indent="-1040836" algn="l" defTabSz="417370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1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7301388" indent="-1040836" algn="l" defTabSz="417370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9393419" indent="-1040836" algn="l" defTabSz="417370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1482620" indent="-1043873" algn="l" defTabSz="4175500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0374" indent="-1043873" algn="l" defTabSz="4175500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8120" indent="-1043873" algn="l" defTabSz="4175500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5867" indent="-1043873" algn="l" defTabSz="4175500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550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747" algn="l" defTabSz="417550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500" algn="l" defTabSz="417550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247" algn="l" defTabSz="417550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1000" algn="l" defTabSz="417550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747" algn="l" defTabSz="417550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6494" algn="l" defTabSz="417550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4247" algn="l" defTabSz="417550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1994" algn="l" defTabSz="417550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jpeg"/><Relationship Id="rId18" Type="http://schemas.openxmlformats.org/officeDocument/2006/relationships/image" Target="../media/image18.jpeg"/><Relationship Id="rId26" Type="http://schemas.openxmlformats.org/officeDocument/2006/relationships/image" Target="../media/image26.jpeg"/><Relationship Id="rId39" Type="http://schemas.openxmlformats.org/officeDocument/2006/relationships/image" Target="../media/image38.jpg"/><Relationship Id="rId21" Type="http://schemas.openxmlformats.org/officeDocument/2006/relationships/image" Target="../media/image21.jpg"/><Relationship Id="rId34" Type="http://schemas.openxmlformats.org/officeDocument/2006/relationships/image" Target="../media/image33.jpeg"/><Relationship Id="rId7" Type="http://schemas.openxmlformats.org/officeDocument/2006/relationships/image" Target="../media/image10.png"/><Relationship Id="rId12" Type="http://schemas.openxmlformats.org/officeDocument/2006/relationships/image" Target="../media/image13.jpg"/><Relationship Id="rId17" Type="http://schemas.openxmlformats.org/officeDocument/2006/relationships/image" Target="../media/image17.jpeg"/><Relationship Id="rId25" Type="http://schemas.openxmlformats.org/officeDocument/2006/relationships/image" Target="../media/image25.jpg"/><Relationship Id="rId33" Type="http://schemas.openxmlformats.org/officeDocument/2006/relationships/image" Target="../media/image32.png"/><Relationship Id="rId38" Type="http://schemas.openxmlformats.org/officeDocument/2006/relationships/image" Target="../media/image37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microsoft.com/office/2007/relationships/hdphoto" Target="../media/hdphoto2.wdp"/><Relationship Id="rId24" Type="http://schemas.openxmlformats.org/officeDocument/2006/relationships/image" Target="../media/image24.png"/><Relationship Id="rId32" Type="http://schemas.microsoft.com/office/2007/relationships/hdphoto" Target="../media/hdphoto4.wdp"/><Relationship Id="rId37" Type="http://schemas.openxmlformats.org/officeDocument/2006/relationships/image" Target="../media/image36.png"/><Relationship Id="rId5" Type="http://schemas.openxmlformats.org/officeDocument/2006/relationships/image" Target="../media/image8.png"/><Relationship Id="rId15" Type="http://schemas.microsoft.com/office/2007/relationships/hdphoto" Target="../media/hdphoto3.wdp"/><Relationship Id="rId23" Type="http://schemas.openxmlformats.org/officeDocument/2006/relationships/image" Target="../media/image23.jpeg"/><Relationship Id="rId28" Type="http://schemas.openxmlformats.org/officeDocument/2006/relationships/image" Target="../media/image28.jpeg"/><Relationship Id="rId36" Type="http://schemas.openxmlformats.org/officeDocument/2006/relationships/image" Target="../media/image35.png"/><Relationship Id="rId10" Type="http://schemas.openxmlformats.org/officeDocument/2006/relationships/image" Target="../media/image12.jpeg"/><Relationship Id="rId19" Type="http://schemas.openxmlformats.org/officeDocument/2006/relationships/image" Target="../media/image19.jpeg"/><Relationship Id="rId31" Type="http://schemas.openxmlformats.org/officeDocument/2006/relationships/image" Target="../media/image31.jpeg"/><Relationship Id="rId4" Type="http://schemas.openxmlformats.org/officeDocument/2006/relationships/image" Target="../media/image7.jpeg"/><Relationship Id="rId9" Type="http://schemas.microsoft.com/office/2007/relationships/hdphoto" Target="../media/hdphoto1.wdp"/><Relationship Id="rId14" Type="http://schemas.openxmlformats.org/officeDocument/2006/relationships/image" Target="../media/image15.jpeg"/><Relationship Id="rId22" Type="http://schemas.openxmlformats.org/officeDocument/2006/relationships/image" Target="../media/image22.png"/><Relationship Id="rId27" Type="http://schemas.openxmlformats.org/officeDocument/2006/relationships/image" Target="../media/image27.jpeg"/><Relationship Id="rId30" Type="http://schemas.openxmlformats.org/officeDocument/2006/relationships/image" Target="../media/image30.png"/><Relationship Id="rId35" Type="http://schemas.openxmlformats.org/officeDocument/2006/relationships/image" Target="../media/image34.png"/><Relationship Id="rId8" Type="http://schemas.openxmlformats.org/officeDocument/2006/relationships/image" Target="../media/image11.jpeg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75" y="11580231"/>
            <a:ext cx="5760000" cy="4934242"/>
          </a:xfrm>
          <a:prstGeom prst="rect">
            <a:avLst/>
          </a:prstGeom>
        </p:spPr>
      </p:pic>
      <p:grpSp>
        <p:nvGrpSpPr>
          <p:cNvPr id="67" name="Gruppieren 66"/>
          <p:cNvGrpSpPr/>
          <p:nvPr/>
        </p:nvGrpSpPr>
        <p:grpSpPr>
          <a:xfrm>
            <a:off x="743056" y="6581434"/>
            <a:ext cx="29769028" cy="972000"/>
            <a:chOff x="790286" y="7409791"/>
            <a:chExt cx="30339843" cy="1080000"/>
          </a:xfrm>
        </p:grpSpPr>
        <p:sp>
          <p:nvSpPr>
            <p:cNvPr id="68" name="Auf der gleichen Seite des Rechtecks liegende Ecken abrunden 67"/>
            <p:cNvSpPr/>
            <p:nvPr/>
          </p:nvSpPr>
          <p:spPr>
            <a:xfrm rot="16200000">
              <a:off x="15492208" y="-7222716"/>
              <a:ext cx="936000" cy="30339843"/>
            </a:xfrm>
            <a:prstGeom prst="round2SameRect">
              <a:avLst>
                <a:gd name="adj1" fmla="val 26172"/>
                <a:gd name="adj2" fmla="val 0"/>
              </a:avLst>
            </a:prstGeom>
            <a:solidFill>
              <a:srgbClr val="1B264B"/>
            </a:solidFill>
            <a:ln w="63500">
              <a:solidFill>
                <a:srgbClr val="A69E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616310" indent="-616310" algn="ctr">
                <a:tabLst>
                  <a:tab pos="616310" algn="l"/>
                </a:tabLst>
              </a:pPr>
              <a:endParaRPr lang="de-DE" sz="15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9" name="Gerade Verbindung 68"/>
            <p:cNvCxnSpPr/>
            <p:nvPr/>
          </p:nvCxnSpPr>
          <p:spPr>
            <a:xfrm>
              <a:off x="31130115" y="7409791"/>
              <a:ext cx="0" cy="1080000"/>
            </a:xfrm>
            <a:prstGeom prst="line">
              <a:avLst/>
            </a:prstGeom>
            <a:ln w="1143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uppieren 79"/>
          <p:cNvGrpSpPr/>
          <p:nvPr/>
        </p:nvGrpSpPr>
        <p:grpSpPr>
          <a:xfrm>
            <a:off x="743055" y="27799114"/>
            <a:ext cx="13869057" cy="972000"/>
            <a:chOff x="790286" y="7409791"/>
            <a:chExt cx="30339843" cy="1080000"/>
          </a:xfrm>
        </p:grpSpPr>
        <p:sp>
          <p:nvSpPr>
            <p:cNvPr id="81" name="Auf der gleichen Seite des Rechtecks liegende Ecken abrunden 80"/>
            <p:cNvSpPr/>
            <p:nvPr/>
          </p:nvSpPr>
          <p:spPr>
            <a:xfrm rot="16200000">
              <a:off x="15492208" y="-7222716"/>
              <a:ext cx="936000" cy="30339843"/>
            </a:xfrm>
            <a:prstGeom prst="round2SameRect">
              <a:avLst>
                <a:gd name="adj1" fmla="val 26172"/>
                <a:gd name="adj2" fmla="val 0"/>
              </a:avLst>
            </a:prstGeom>
            <a:solidFill>
              <a:srgbClr val="1B264B"/>
            </a:solidFill>
            <a:ln w="63500">
              <a:solidFill>
                <a:srgbClr val="A69E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616310" indent="-616310" algn="ctr">
                <a:tabLst>
                  <a:tab pos="616310" algn="l"/>
                </a:tabLst>
              </a:pPr>
              <a:endParaRPr lang="de-DE" sz="15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Gerade Verbindung 81"/>
            <p:cNvCxnSpPr/>
            <p:nvPr/>
          </p:nvCxnSpPr>
          <p:spPr>
            <a:xfrm>
              <a:off x="31130115" y="7409791"/>
              <a:ext cx="0" cy="1080000"/>
            </a:xfrm>
            <a:prstGeom prst="line">
              <a:avLst/>
            </a:prstGeom>
            <a:ln w="1143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0" name="Textfeld 259"/>
          <p:cNvSpPr txBox="1"/>
          <p:nvPr/>
        </p:nvSpPr>
        <p:spPr>
          <a:xfrm>
            <a:off x="1012175" y="27966258"/>
            <a:ext cx="12230707" cy="707872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pPr marL="188886" indent="-188886"/>
            <a:r>
              <a:rPr lang="en-US" altLang="de-DE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Environment &amp; In-situ Complementarities</a:t>
            </a:r>
            <a:endParaRPr lang="de-DE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Textfeld 258"/>
          <p:cNvSpPr txBox="1"/>
          <p:nvPr/>
        </p:nvSpPr>
        <p:spPr>
          <a:xfrm>
            <a:off x="1012175" y="6713498"/>
            <a:ext cx="28184570" cy="707872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de-DE" sz="4000" b="1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Instrument Description</a:t>
            </a:r>
          </a:p>
        </p:txBody>
      </p:sp>
      <p:sp>
        <p:nvSpPr>
          <p:cNvPr id="8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725215" y="40667449"/>
            <a:ext cx="19629934" cy="2183393"/>
          </a:xfrm>
          <a:prstGeom prst="rect">
            <a:avLst/>
          </a:prstGeom>
        </p:spPr>
        <p:txBody>
          <a:bodyPr/>
          <a:lstStyle/>
          <a:p>
            <a:pPr marL="1892300" indent="-1892300">
              <a:tabLst>
                <a:tab pos="7189788" algn="l"/>
              </a:tabLst>
              <a:defRPr/>
            </a:pPr>
            <a:r>
              <a:rPr lang="de-D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r>
              <a:rPr lang="de-DE" sz="2800" b="1" dirty="0">
                <a:latin typeface="Arial" panose="020B0604020202020204" pitchFamily="34" charset="0"/>
                <a:cs typeface="Arial" panose="020B0604020202020204" pitchFamily="34" charset="0"/>
              </a:rPr>
              <a:t>:	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A. Radulescu	</a:t>
            </a:r>
          </a:p>
          <a:p>
            <a:pPr marL="1892300" indent="-1892300">
              <a:tabLst>
                <a:tab pos="6716713" algn="l"/>
                <a:tab pos="6810375" algn="l"/>
                <a:tab pos="7094538" algn="l"/>
                <a:tab pos="7189788" algn="l"/>
              </a:tabLst>
              <a:defRPr/>
            </a:pPr>
            <a:r>
              <a:rPr lang="da-DK" sz="2800" dirty="0">
                <a:latin typeface="Arial" panose="020B0604020202020204" pitchFamily="34" charset="0"/>
                <a:cs typeface="Arial" panose="020B0604020202020204" pitchFamily="34" charset="0"/>
              </a:rPr>
              <a:t>	E-mail: a.radulescu@fz-juelich.de			</a:t>
            </a:r>
          </a:p>
          <a:p>
            <a:pPr marL="1892300" indent="-1892300">
              <a:tabLst>
                <a:tab pos="7189788" algn="l"/>
                <a:tab pos="7631113" algn="l"/>
                <a:tab pos="7977188" algn="l"/>
              </a:tabLst>
              <a:defRPr/>
            </a:pPr>
            <a:r>
              <a:rPr lang="da-DK" sz="2800" dirty="0">
                <a:latin typeface="Arial" panose="020B0604020202020204" pitchFamily="34" charset="0"/>
                <a:cs typeface="Arial" panose="020B0604020202020204" pitchFamily="34" charset="0"/>
              </a:rPr>
              <a:t>	Phone: 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+49.89.289.10712</a:t>
            </a:r>
            <a:endParaRPr lang="da-DK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03586" y="2277031"/>
            <a:ext cx="28080000" cy="2520281"/>
          </a:xfrm>
        </p:spPr>
        <p:txBody>
          <a:bodyPr/>
          <a:lstStyle/>
          <a:p>
            <a:r>
              <a:rPr lang="de-DE" dirty="0"/>
              <a:t>KWS-2 </a:t>
            </a:r>
            <a:r>
              <a:rPr lang="mr-IN" dirty="0"/>
              <a:t>–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high </a:t>
            </a:r>
            <a:r>
              <a:rPr lang="de-DE" dirty="0" err="1"/>
              <a:t>intensity</a:t>
            </a:r>
            <a:r>
              <a:rPr lang="de-DE" dirty="0"/>
              <a:t> / </a:t>
            </a:r>
            <a:r>
              <a:rPr lang="de-DE" dirty="0" err="1"/>
              <a:t>wide</a:t>
            </a:r>
            <a:r>
              <a:rPr lang="de-DE" dirty="0"/>
              <a:t> Q-range SANS </a:t>
            </a:r>
            <a:r>
              <a:rPr lang="de-DE" dirty="0" err="1"/>
              <a:t>diffractometer</a:t>
            </a:r>
            <a:r>
              <a:rPr lang="de-DE" dirty="0"/>
              <a:t>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103586" y="4180432"/>
            <a:ext cx="28080000" cy="1224137"/>
          </a:xfrm>
        </p:spPr>
        <p:txBody>
          <a:bodyPr/>
          <a:lstStyle/>
          <a:p>
            <a:r>
              <a:rPr lang="de-DE" sz="4000" dirty="0"/>
              <a:t>Aurel Radulescu, Christian Lang, Marie-</a:t>
            </a:r>
            <a:r>
              <a:rPr lang="de-DE" sz="4000" dirty="0" err="1"/>
              <a:t>Sousai</a:t>
            </a:r>
            <a:r>
              <a:rPr lang="de-DE" sz="4000" dirty="0"/>
              <a:t> </a:t>
            </a:r>
            <a:r>
              <a:rPr lang="de-DE" sz="4000" dirty="0" err="1"/>
              <a:t>Appavou</a:t>
            </a:r>
            <a:endParaRPr lang="de-DE" sz="40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3"/>
          </p:nvPr>
        </p:nvSpPr>
        <p:spPr>
          <a:xfrm>
            <a:off x="1103586" y="5220279"/>
            <a:ext cx="28080000" cy="1080121"/>
          </a:xfrm>
        </p:spPr>
        <p:txBody>
          <a:bodyPr/>
          <a:lstStyle/>
          <a:p>
            <a:r>
              <a:rPr lang="de-DE" sz="2800" dirty="0"/>
              <a:t>Jülich </a:t>
            </a:r>
            <a:r>
              <a:rPr lang="de-DE" sz="2800" dirty="0" err="1"/>
              <a:t>Centre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Neutron Science (JCNS) at MLZ, Forschungszentrum Jülich GmbH, Garching, Germany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015" y="11743768"/>
            <a:ext cx="5760000" cy="4885636"/>
          </a:xfrm>
          <a:prstGeom prst="rect">
            <a:avLst/>
          </a:prstGeom>
        </p:spPr>
      </p:pic>
      <p:sp>
        <p:nvSpPr>
          <p:cNvPr id="30" name="Textplatzhalter 11"/>
          <p:cNvSpPr txBox="1">
            <a:spLocks/>
          </p:cNvSpPr>
          <p:nvPr/>
        </p:nvSpPr>
        <p:spPr>
          <a:xfrm>
            <a:off x="8558460" y="16142585"/>
            <a:ext cx="1904241" cy="653168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Q-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range</a:t>
            </a:r>
            <a:endParaRPr lang="de-DE" sz="3200" b="1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9" name="Textplatzhalter 11"/>
          <p:cNvSpPr txBox="1">
            <a:spLocks/>
          </p:cNvSpPr>
          <p:nvPr/>
        </p:nvSpPr>
        <p:spPr>
          <a:xfrm>
            <a:off x="1400589" y="16162549"/>
            <a:ext cx="903699" cy="623040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3200" b="1" kern="0" dirty="0" err="1">
                <a:latin typeface="Arial"/>
                <a:cs typeface="Arial"/>
              </a:rPr>
              <a:t>flux</a:t>
            </a:r>
            <a:endParaRPr lang="de-DE" sz="3200" b="1" kern="0" dirty="0">
              <a:latin typeface="Arial"/>
              <a:cs typeface="Arial"/>
            </a:endParaRPr>
          </a:p>
        </p:txBody>
      </p:sp>
      <p:pic>
        <p:nvPicPr>
          <p:cNvPr id="32" name="Grafik 13" descr="pinhole-mod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03585" y="17328292"/>
            <a:ext cx="6906197" cy="382907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3" name="Grafik 14" descr="high-Intensity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646906" y="17334409"/>
            <a:ext cx="6895158" cy="382295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4" name="Grafik 15" descr="high-Resoluti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071377" y="17328048"/>
            <a:ext cx="6876208" cy="38124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7" name="Textplatzhalter 11"/>
          <p:cNvSpPr txBox="1">
            <a:spLocks/>
          </p:cNvSpPr>
          <p:nvPr/>
        </p:nvSpPr>
        <p:spPr>
          <a:xfrm>
            <a:off x="2431481" y="21207751"/>
            <a:ext cx="4250403" cy="683891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conventional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pinhole</a:t>
            </a:r>
            <a:endParaRPr lang="de-DE" sz="3200" b="1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8" name="Textplatzhalter 11"/>
          <p:cNvSpPr txBox="1">
            <a:spLocks/>
          </p:cNvSpPr>
          <p:nvPr/>
        </p:nvSpPr>
        <p:spPr>
          <a:xfrm>
            <a:off x="22886649" y="21182878"/>
            <a:ext cx="5245664" cy="726269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high-resolution (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focusing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9" name="Textplatzhalter 11"/>
          <p:cNvSpPr txBox="1">
            <a:spLocks/>
          </p:cNvSpPr>
          <p:nvPr/>
        </p:nvSpPr>
        <p:spPr>
          <a:xfrm>
            <a:off x="12614095" y="21203306"/>
            <a:ext cx="4960779" cy="715714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high-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intensity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 (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focusing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pic>
        <p:nvPicPr>
          <p:cNvPr id="44" name="Picture 43" descr="IMG_8298-2.jpg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60" y="36495057"/>
            <a:ext cx="4080000" cy="3060000"/>
          </a:xfrm>
          <a:prstGeom prst="rect">
            <a:avLst/>
          </a:prstGeom>
        </p:spPr>
      </p:pic>
      <p:pic>
        <p:nvPicPr>
          <p:cNvPr id="45" name="Picture 44" descr="IMG_20170224_115737.jpg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39" y="36495057"/>
            <a:ext cx="4079997" cy="3060000"/>
          </a:xfrm>
          <a:prstGeom prst="rect">
            <a:avLst/>
          </a:prstGeom>
        </p:spPr>
      </p:pic>
      <p:sp>
        <p:nvSpPr>
          <p:cNvPr id="46" name="Textplatzhalter 11"/>
          <p:cNvSpPr txBox="1">
            <a:spLocks/>
          </p:cNvSpPr>
          <p:nvPr/>
        </p:nvSpPr>
        <p:spPr>
          <a:xfrm>
            <a:off x="4611856" y="22349837"/>
            <a:ext cx="5968265" cy="668483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TOF 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chopper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 1 – 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resolution</a:t>
            </a:r>
            <a:endParaRPr lang="de-DE" sz="3200" b="1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7" name="Picture 46" descr="magnet-KWS2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50" y="33541915"/>
            <a:ext cx="3368465" cy="2519997"/>
          </a:xfrm>
          <a:prstGeom prst="rect">
            <a:avLst/>
          </a:prstGeom>
        </p:spPr>
      </p:pic>
      <p:pic>
        <p:nvPicPr>
          <p:cNvPr id="48" name="Picture 47" descr="IMG_20180625_161643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77" y="33541915"/>
            <a:ext cx="3383999" cy="2537998"/>
          </a:xfrm>
          <a:prstGeom prst="rect">
            <a:avLst/>
          </a:prstGeom>
        </p:spPr>
      </p:pic>
      <p:pic>
        <p:nvPicPr>
          <p:cNvPr id="49" name="Grafik 82" descr="P9181190.JPG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7622125" y="30215333"/>
            <a:ext cx="3383999" cy="2537999"/>
          </a:xfrm>
          <a:prstGeom prst="rect">
            <a:avLst/>
          </a:prstGeom>
        </p:spPr>
      </p:pic>
      <p:pic>
        <p:nvPicPr>
          <p:cNvPr id="50" name="Grafik 65" descr="IMG-20171106-WA0001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437540" y="29796677"/>
            <a:ext cx="2537997" cy="3383997"/>
          </a:xfrm>
          <a:prstGeom prst="rect">
            <a:avLst/>
          </a:prstGeom>
        </p:spPr>
      </p:pic>
      <p:pic>
        <p:nvPicPr>
          <p:cNvPr id="51" name="Grafik 41" descr="IMG_20170303_113622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1653640" y="29799683"/>
            <a:ext cx="2537999" cy="3383999"/>
          </a:xfrm>
          <a:prstGeom prst="rect">
            <a:avLst/>
          </a:prstGeom>
        </p:spPr>
      </p:pic>
      <p:pic>
        <p:nvPicPr>
          <p:cNvPr id="52" name="Grafik 49" descr="IMG_20170515_181408_1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829953" y="29798457"/>
            <a:ext cx="2537999" cy="3383999"/>
          </a:xfrm>
          <a:prstGeom prst="rect">
            <a:avLst/>
          </a:prstGeom>
        </p:spPr>
      </p:pic>
      <p:pic>
        <p:nvPicPr>
          <p:cNvPr id="53" name="Grafik 43" descr="DSC_0209.JPG"/>
          <p:cNvPicPr>
            <a:picLocks noChangeAspect="1"/>
          </p:cNvPicPr>
          <p:nvPr/>
        </p:nvPicPr>
        <p:blipFill rotWithShape="1">
          <a:blip r:embed="rId19" cstate="print"/>
          <a:srcRect r="30065"/>
          <a:stretch/>
        </p:blipFill>
        <p:spPr>
          <a:xfrm>
            <a:off x="11619183" y="33571344"/>
            <a:ext cx="2569279" cy="2526267"/>
          </a:xfrm>
          <a:prstGeom prst="rect">
            <a:avLst/>
          </a:prstGeom>
        </p:spPr>
      </p:pic>
      <p:sp>
        <p:nvSpPr>
          <p:cNvPr id="54" name="TextBox 11"/>
          <p:cNvSpPr txBox="1"/>
          <p:nvPr/>
        </p:nvSpPr>
        <p:spPr>
          <a:xfrm>
            <a:off x="1981263" y="32754645"/>
            <a:ext cx="2298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shearing</a:t>
            </a:r>
            <a:endParaRPr lang="de-DE" sz="24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55" name="TextBox 11"/>
          <p:cNvSpPr txBox="1"/>
          <p:nvPr/>
        </p:nvSpPr>
        <p:spPr>
          <a:xfrm>
            <a:off x="5285943" y="32735846"/>
            <a:ext cx="2298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2400" dirty="0">
                <a:solidFill>
                  <a:srgbClr val="FFFF00"/>
                </a:solidFill>
                <a:latin typeface="Arial"/>
                <a:cs typeface="Arial"/>
              </a:rPr>
              <a:t>fast </a:t>
            </a:r>
            <a:r>
              <a:rPr lang="de-DE" sz="2400" dirty="0" err="1">
                <a:solidFill>
                  <a:srgbClr val="FFFF00"/>
                </a:solidFill>
                <a:latin typeface="Arial"/>
                <a:cs typeface="Arial"/>
              </a:rPr>
              <a:t>mixing</a:t>
            </a:r>
            <a:endParaRPr lang="de-DE" sz="24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56" name="TextBox 11"/>
          <p:cNvSpPr txBox="1"/>
          <p:nvPr/>
        </p:nvSpPr>
        <p:spPr>
          <a:xfrm>
            <a:off x="9044518" y="32735846"/>
            <a:ext cx="2574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stretching</a:t>
            </a:r>
            <a:endParaRPr lang="de-DE" sz="24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57" name="TextBox 11"/>
          <p:cNvSpPr txBox="1"/>
          <p:nvPr/>
        </p:nvSpPr>
        <p:spPr>
          <a:xfrm>
            <a:off x="11758665" y="3273584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low temperature</a:t>
            </a:r>
            <a:endParaRPr lang="de-DE" sz="24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58" name="TextBox 11"/>
          <p:cNvSpPr txBox="1"/>
          <p:nvPr/>
        </p:nvSpPr>
        <p:spPr>
          <a:xfrm>
            <a:off x="2683702" y="35627673"/>
            <a:ext cx="2298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FF00"/>
                </a:solidFill>
                <a:latin typeface="Arial"/>
                <a:cs typeface="Arial"/>
              </a:rPr>
              <a:t>hydration</a:t>
            </a:r>
          </a:p>
        </p:txBody>
      </p:sp>
      <p:sp>
        <p:nvSpPr>
          <p:cNvPr id="59" name="TextBox 11"/>
          <p:cNvSpPr txBox="1"/>
          <p:nvPr/>
        </p:nvSpPr>
        <p:spPr>
          <a:xfrm>
            <a:off x="12778003" y="3566360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FF00"/>
                </a:solidFill>
                <a:latin typeface="Arial"/>
                <a:cs typeface="Arial"/>
              </a:rPr>
              <a:t>pressure</a:t>
            </a:r>
          </a:p>
        </p:txBody>
      </p:sp>
      <p:sp>
        <p:nvSpPr>
          <p:cNvPr id="60" name="TextBox 11"/>
          <p:cNvSpPr txBox="1"/>
          <p:nvPr/>
        </p:nvSpPr>
        <p:spPr>
          <a:xfrm>
            <a:off x="8598080" y="35627673"/>
            <a:ext cx="2176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FF00"/>
                </a:solidFill>
                <a:latin typeface="Arial"/>
                <a:cs typeface="Arial"/>
              </a:rPr>
              <a:t>electromagnet</a:t>
            </a:r>
          </a:p>
        </p:txBody>
      </p:sp>
      <p:pic>
        <p:nvPicPr>
          <p:cNvPr id="61" name="Picture 60" descr="IMG_20180625_161411.jpg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1" t="11953" r="12147" b="23168"/>
          <a:stretch/>
        </p:blipFill>
        <p:spPr>
          <a:xfrm>
            <a:off x="4966167" y="33571345"/>
            <a:ext cx="1617892" cy="1650610"/>
          </a:xfrm>
          <a:prstGeom prst="rect">
            <a:avLst/>
          </a:prstGeom>
        </p:spPr>
      </p:pic>
      <p:sp>
        <p:nvSpPr>
          <p:cNvPr id="62" name="Rectangular Callout 61"/>
          <p:cNvSpPr/>
          <p:nvPr/>
        </p:nvSpPr>
        <p:spPr bwMode="auto">
          <a:xfrm>
            <a:off x="4966167" y="33581965"/>
            <a:ext cx="1617892" cy="1639989"/>
          </a:xfrm>
          <a:prstGeom prst="wedgeRectCallout">
            <a:avLst>
              <a:gd name="adj1" fmla="val -149101"/>
              <a:gd name="adj2" fmla="val -3087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3" name="Gruppieren 79"/>
          <p:cNvGrpSpPr/>
          <p:nvPr/>
        </p:nvGrpSpPr>
        <p:grpSpPr>
          <a:xfrm>
            <a:off x="15755740" y="27796787"/>
            <a:ext cx="14756330" cy="972000"/>
            <a:chOff x="790286" y="7409791"/>
            <a:chExt cx="30339843" cy="1080000"/>
          </a:xfrm>
        </p:grpSpPr>
        <p:sp>
          <p:nvSpPr>
            <p:cNvPr id="64" name="Auf der gleichen Seite des Rechtecks liegende Ecken abrunden 80"/>
            <p:cNvSpPr/>
            <p:nvPr/>
          </p:nvSpPr>
          <p:spPr>
            <a:xfrm rot="16200000">
              <a:off x="15492208" y="-7222716"/>
              <a:ext cx="936000" cy="30339843"/>
            </a:xfrm>
            <a:prstGeom prst="round2SameRect">
              <a:avLst>
                <a:gd name="adj1" fmla="val 26172"/>
                <a:gd name="adj2" fmla="val 0"/>
              </a:avLst>
            </a:prstGeom>
            <a:solidFill>
              <a:srgbClr val="1B264B"/>
            </a:solidFill>
            <a:ln w="63500">
              <a:solidFill>
                <a:srgbClr val="A69E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616310" indent="-616310" algn="ctr">
                <a:tabLst>
                  <a:tab pos="616310" algn="l"/>
                </a:tabLst>
              </a:pPr>
              <a:endParaRPr lang="de-DE" sz="15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5" name="Gerade Verbindung 81"/>
            <p:cNvCxnSpPr/>
            <p:nvPr/>
          </p:nvCxnSpPr>
          <p:spPr>
            <a:xfrm>
              <a:off x="31130115" y="7409791"/>
              <a:ext cx="0" cy="1080000"/>
            </a:xfrm>
            <a:prstGeom prst="line">
              <a:avLst/>
            </a:prstGeom>
            <a:ln w="1143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feld 259"/>
          <p:cNvSpPr txBox="1"/>
          <p:nvPr/>
        </p:nvSpPr>
        <p:spPr>
          <a:xfrm>
            <a:off x="16017814" y="27926523"/>
            <a:ext cx="8394530" cy="707872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pPr marL="188886" indent="-188886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Instrument Development</a:t>
            </a:r>
            <a:endParaRPr lang="de-DE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8" name="Picture 77" descr="BSA-AR-3.jpg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6649" y="37164345"/>
            <a:ext cx="5094247" cy="3396164"/>
          </a:xfrm>
          <a:prstGeom prst="rect">
            <a:avLst/>
          </a:prstGeom>
        </p:spPr>
      </p:pic>
      <p:pic>
        <p:nvPicPr>
          <p:cNvPr id="83" name="Grafik 4" descr="Fig4b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743055" y="23226025"/>
            <a:ext cx="4460884" cy="3491736"/>
          </a:xfrm>
          <a:prstGeom prst="rect">
            <a:avLst/>
          </a:prstGeom>
        </p:spPr>
      </p:pic>
      <p:pic>
        <p:nvPicPr>
          <p:cNvPr id="85" name="Grafik 6" descr="Fig4a.jp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5497767" y="22962651"/>
            <a:ext cx="3764160" cy="1620000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285461" y="24470711"/>
            <a:ext cx="3835180" cy="2880000"/>
          </a:xfrm>
          <a:prstGeom prst="rect">
            <a:avLst/>
          </a:prstGeom>
        </p:spPr>
      </p:pic>
      <p:pic>
        <p:nvPicPr>
          <p:cNvPr id="101" name="Picture 100" descr="kws2-layout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45" y="7739744"/>
            <a:ext cx="21554392" cy="3747913"/>
          </a:xfrm>
          <a:prstGeom prst="rect">
            <a:avLst/>
          </a:prstGeom>
        </p:spPr>
      </p:pic>
      <p:sp>
        <p:nvSpPr>
          <p:cNvPr id="102" name="Textplatzhalter 11"/>
          <p:cNvSpPr txBox="1">
            <a:spLocks/>
          </p:cNvSpPr>
          <p:nvPr/>
        </p:nvSpPr>
        <p:spPr>
          <a:xfrm>
            <a:off x="21615093" y="32966678"/>
            <a:ext cx="3276000" cy="61734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3200" b="1" kern="0" dirty="0">
                <a:latin typeface="Arial"/>
                <a:cs typeface="Arial"/>
              </a:rPr>
              <a:t>SEC–SANS</a:t>
            </a:r>
            <a:endParaRPr lang="de-DE" sz="3200" b="1" kern="0" dirty="0">
              <a:latin typeface="Arial"/>
              <a:cs typeface="Arial"/>
            </a:endParaRPr>
          </a:p>
        </p:txBody>
      </p:sp>
      <p:sp>
        <p:nvSpPr>
          <p:cNvPr id="104" name="TextBox 11"/>
          <p:cNvSpPr txBox="1"/>
          <p:nvPr/>
        </p:nvSpPr>
        <p:spPr>
          <a:xfrm>
            <a:off x="10951169" y="39083339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UV-Vis</a:t>
            </a:r>
            <a:endParaRPr lang="de-DE" sz="24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05" name="TextBox 11"/>
          <p:cNvSpPr txBox="1"/>
          <p:nvPr/>
        </p:nvSpPr>
        <p:spPr>
          <a:xfrm>
            <a:off x="5937908" y="39083339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FT-IR</a:t>
            </a:r>
            <a:endParaRPr lang="de-DE" sz="24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9261927" y="40695107"/>
            <a:ext cx="155732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Acknowledgement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 G.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Brandl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– IT; S.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Staringer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T.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Kohnke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H.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Feillbach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R.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Hanslik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(ZEA-1, FZJ) – Mechanics; E. Babcock &amp; Z.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Salhi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He; V.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Ossovyi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S.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Janaschcke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&amp; R. M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öller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– electronics; R. Engels &amp; G.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Kemmerling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– detectors; A. 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Weber, 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Vujevic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– sample environment; S.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Polachowski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Leyendecker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, T.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Ortmanns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F. M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ü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ller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(ZEA-1, FZJ) – Choppers; 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7736" y="23131080"/>
            <a:ext cx="5223180" cy="4320000"/>
          </a:xfrm>
          <a:prstGeom prst="rect">
            <a:avLst/>
          </a:prstGeom>
        </p:spPr>
      </p:pic>
      <p:pic>
        <p:nvPicPr>
          <p:cNvPr id="114" name="Grafik 11" descr="IMG_20190123_144844.jpg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15965178" y="23061273"/>
            <a:ext cx="2742366" cy="36564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6125" y="23148373"/>
            <a:ext cx="5227461" cy="4320000"/>
          </a:xfrm>
          <a:prstGeom prst="rect">
            <a:avLst/>
          </a:prstGeom>
        </p:spPr>
      </p:pic>
      <p:sp>
        <p:nvSpPr>
          <p:cNvPr id="116" name="Textplatzhalter 11"/>
          <p:cNvSpPr txBox="1">
            <a:spLocks/>
          </p:cNvSpPr>
          <p:nvPr/>
        </p:nvSpPr>
        <p:spPr>
          <a:xfrm>
            <a:off x="18438960" y="22349837"/>
            <a:ext cx="9628266" cy="720756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TOF 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chopper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 2 – 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separation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inelastic-elastic</a:t>
            </a:r>
            <a:endParaRPr lang="de-DE" sz="3200" b="1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DBDE5F13-04A5-5649-9B01-C9394476DE44}"/>
              </a:ext>
            </a:extLst>
          </p:cNvPr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r="15605" b="3091"/>
          <a:stretch/>
        </p:blipFill>
        <p:spPr>
          <a:xfrm>
            <a:off x="15965178" y="29317644"/>
            <a:ext cx="5060068" cy="3585714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1A1CCEB0-3811-1E40-8F5A-6C68F007A94E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0556" y="30270437"/>
            <a:ext cx="7836189" cy="1877421"/>
          </a:xfrm>
          <a:prstGeom prst="rect">
            <a:avLst/>
          </a:prstGeom>
        </p:spPr>
      </p:pic>
      <p:sp>
        <p:nvSpPr>
          <p:cNvPr id="96" name="Textplatzhalter 11">
            <a:extLst>
              <a:ext uri="{FF2B5EF4-FFF2-40B4-BE49-F238E27FC236}">
                <a16:creationId xmlns:a16="http://schemas.microsoft.com/office/drawing/2014/main" id="{A95857D2-D36C-E745-A71A-F2E98346AD56}"/>
              </a:ext>
            </a:extLst>
          </p:cNvPr>
          <p:cNvSpPr txBox="1">
            <a:spLocks/>
          </p:cNvSpPr>
          <p:nvPr/>
        </p:nvSpPr>
        <p:spPr>
          <a:xfrm>
            <a:off x="20393468" y="28819967"/>
            <a:ext cx="5719250" cy="656919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multi-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detector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array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 - WANS</a:t>
            </a:r>
          </a:p>
        </p:txBody>
      </p:sp>
      <p:pic>
        <p:nvPicPr>
          <p:cNvPr id="98" name="Picture 97" descr="IMG_20180420_114137-new.jpg">
            <a:extLst>
              <a:ext uri="{FF2B5EF4-FFF2-40B4-BE49-F238E27FC236}">
                <a16:creationId xmlns:a16="http://schemas.microsoft.com/office/drawing/2014/main" id="{6F4878BE-A94E-A14F-B32C-C66830B2A0F0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1034" y="7866905"/>
            <a:ext cx="2623641" cy="3498190"/>
          </a:xfrm>
          <a:prstGeom prst="rect">
            <a:avLst/>
          </a:prstGeom>
        </p:spPr>
      </p:pic>
      <p:pic>
        <p:nvPicPr>
          <p:cNvPr id="99" name="Picture 98" descr="FigS2.png">
            <a:extLst>
              <a:ext uri="{FF2B5EF4-FFF2-40B4-BE49-F238E27FC236}">
                <a16:creationId xmlns:a16="http://schemas.microsoft.com/office/drawing/2014/main" id="{3A4FC8FE-DCED-6542-92C7-5DC058E025AA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9952" y="7872341"/>
            <a:ext cx="2622255" cy="3492754"/>
          </a:xfrm>
          <a:prstGeom prst="rect">
            <a:avLst/>
          </a:prstGeom>
        </p:spPr>
      </p:pic>
      <p:pic>
        <p:nvPicPr>
          <p:cNvPr id="108" name="Grafik 23" descr="resolution-KWS2.jpg">
            <a:extLst>
              <a:ext uri="{FF2B5EF4-FFF2-40B4-BE49-F238E27FC236}">
                <a16:creationId xmlns:a16="http://schemas.microsoft.com/office/drawing/2014/main" id="{7EA58964-04C5-9947-9CE6-EE0C7F0BA2C3}"/>
              </a:ext>
            </a:extLst>
          </p:cNvPr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15777689" y="11945622"/>
            <a:ext cx="5760000" cy="4624131"/>
          </a:xfrm>
          <a:prstGeom prst="rect">
            <a:avLst/>
          </a:prstGeom>
        </p:spPr>
      </p:pic>
      <p:sp>
        <p:nvSpPr>
          <p:cNvPr id="111" name="Textplatzhalter 11">
            <a:extLst>
              <a:ext uri="{FF2B5EF4-FFF2-40B4-BE49-F238E27FC236}">
                <a16:creationId xmlns:a16="http://schemas.microsoft.com/office/drawing/2014/main" id="{B7D6FB52-CD36-664A-AB76-EEC2A62EF8C9}"/>
              </a:ext>
            </a:extLst>
          </p:cNvPr>
          <p:cNvSpPr txBox="1">
            <a:spLocks/>
          </p:cNvSpPr>
          <p:nvPr/>
        </p:nvSpPr>
        <p:spPr>
          <a:xfrm>
            <a:off x="16049556" y="16182406"/>
            <a:ext cx="2181288" cy="573526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resolution</a:t>
            </a:r>
            <a:endParaRPr lang="de-DE" sz="3200" b="1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12" name="Grafik 33" descr="Fig2-dead-time-KWS2-for-website.png">
            <a:extLst>
              <a:ext uri="{FF2B5EF4-FFF2-40B4-BE49-F238E27FC236}">
                <a16:creationId xmlns:a16="http://schemas.microsoft.com/office/drawing/2014/main" id="{E4949229-E01E-7144-822A-6DBE97C84265}"/>
              </a:ext>
            </a:extLst>
          </p:cNvPr>
          <p:cNvPicPr>
            <a:picLocks/>
          </p:cNvPicPr>
          <p:nvPr/>
        </p:nvPicPr>
        <p:blipFill>
          <a:blip r:embed="rId35" cstate="print"/>
          <a:stretch>
            <a:fillRect/>
          </a:stretch>
        </p:blipFill>
        <p:spPr>
          <a:xfrm>
            <a:off x="23125129" y="11855428"/>
            <a:ext cx="5760000" cy="4680000"/>
          </a:xfrm>
          <a:prstGeom prst="rect">
            <a:avLst/>
          </a:prstGeom>
        </p:spPr>
      </p:pic>
      <p:sp>
        <p:nvSpPr>
          <p:cNvPr id="113" name="Textplatzhalter 11">
            <a:extLst>
              <a:ext uri="{FF2B5EF4-FFF2-40B4-BE49-F238E27FC236}">
                <a16:creationId xmlns:a16="http://schemas.microsoft.com/office/drawing/2014/main" id="{5C16F53E-01CE-7840-8EFA-3DA99A7F294E}"/>
              </a:ext>
            </a:extLst>
          </p:cNvPr>
          <p:cNvSpPr txBox="1">
            <a:spLocks/>
          </p:cNvSpPr>
          <p:nvPr/>
        </p:nvSpPr>
        <p:spPr>
          <a:xfrm>
            <a:off x="23338574" y="16146944"/>
            <a:ext cx="3414843" cy="644450"/>
          </a:xfrm>
          <a:prstGeom prst="rect">
            <a:avLst/>
          </a:prstGeom>
        </p:spPr>
        <p:txBody>
          <a:bodyPr/>
          <a:lstStyle>
            <a:lvl1pPr marL="1493838" indent="-14938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1675" indent="-124618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0">
                <a:solidFill>
                  <a:schemeClr val="tx1"/>
                </a:solidFill>
                <a:latin typeface="+mn-lt"/>
              </a:defRPr>
            </a:lvl2pPr>
            <a:lvl3pPr marL="4983163" indent="-998538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0400">
                <a:solidFill>
                  <a:schemeClr val="tx1"/>
                </a:solidFill>
                <a:latin typeface="+mn-lt"/>
              </a:defRPr>
            </a:lvl3pPr>
            <a:lvl4pPr marL="6978650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8800">
                <a:solidFill>
                  <a:schemeClr val="tx1"/>
                </a:solidFill>
                <a:latin typeface="+mn-lt"/>
              </a:defRPr>
            </a:lvl4pPr>
            <a:lvl5pPr marL="8967788" indent="-996950" algn="l" defTabSz="398462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5pPr>
            <a:lvl6pPr marL="94249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6pPr>
            <a:lvl7pPr marL="98821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7pPr>
            <a:lvl8pPr marL="103393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8pPr>
            <a:lvl9pPr marL="10796588" indent="-996950" algn="l" defTabSz="3984625" rtl="0" fontAlgn="base">
              <a:spcBef>
                <a:spcPct val="20000"/>
              </a:spcBef>
              <a:spcAft>
                <a:spcPct val="0"/>
              </a:spcAft>
              <a:buChar char="»"/>
              <a:defRPr sz="8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3200" b="1" kern="0" dirty="0" err="1">
                <a:solidFill>
                  <a:srgbClr val="000000"/>
                </a:solidFill>
                <a:latin typeface="Arial"/>
                <a:cs typeface="Arial"/>
              </a:rPr>
              <a:t>counting</a:t>
            </a:r>
            <a:r>
              <a:rPr lang="de-DE" sz="3200" b="1" kern="0" dirty="0">
                <a:solidFill>
                  <a:srgbClr val="000000"/>
                </a:solidFill>
                <a:latin typeface="Arial"/>
                <a:cs typeface="Arial"/>
              </a:rPr>
              <a:t> rate     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0E5F6F2-FE85-C34A-91CC-AC9D48D80BB5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4519" y="23030711"/>
            <a:ext cx="5621137" cy="43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CBF36D-3F33-ED42-A268-DF5ACC2D1CC2}"/>
              </a:ext>
            </a:extLst>
          </p:cNvPr>
          <p:cNvPicPr>
            <a:picLocks noChangeAspect="1"/>
          </p:cNvPicPr>
          <p:nvPr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6" b="18865"/>
          <a:stretch/>
        </p:blipFill>
        <p:spPr>
          <a:xfrm>
            <a:off x="15798086" y="37061757"/>
            <a:ext cx="5801363" cy="29491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2A1174-7C90-9F42-83FC-5133862EEA0C}"/>
              </a:ext>
            </a:extLst>
          </p:cNvPr>
          <p:cNvPicPr>
            <a:picLocks noChangeAspect="1"/>
          </p:cNvPicPr>
          <p:nvPr/>
        </p:nvPicPr>
        <p:blipFill rotWithShape="1"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6" r="11553"/>
          <a:stretch/>
        </p:blipFill>
        <p:spPr>
          <a:xfrm rot="5400000">
            <a:off x="16825902" y="33478492"/>
            <a:ext cx="3663574" cy="37839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790FD5E-8BE6-6241-9696-FA11FF1569B6}"/>
              </a:ext>
            </a:extLst>
          </p:cNvPr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" t="6737" r="5671" b="13188"/>
          <a:stretch/>
        </p:blipFill>
        <p:spPr>
          <a:xfrm>
            <a:off x="21773125" y="33571344"/>
            <a:ext cx="7410461" cy="365980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AAFA56B-FD0A-6346-86A9-2A7F7F7C6454}"/>
              </a:ext>
            </a:extLst>
          </p:cNvPr>
          <p:cNvCxnSpPr/>
          <p:nvPr/>
        </p:nvCxnSpPr>
        <p:spPr>
          <a:xfrm>
            <a:off x="15143586" y="28107071"/>
            <a:ext cx="0" cy="12220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4328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12000">
              <a:srgbClr val="1B264B"/>
            </a:gs>
            <a:gs pos="71000">
              <a:schemeClr val="accent1">
                <a:tint val="44500"/>
                <a:satMod val="160000"/>
              </a:schemeClr>
            </a:gs>
            <a:gs pos="100000">
              <a:srgbClr val="EAEAEA"/>
            </a:gs>
          </a:gsLst>
          <a:lin ang="10800000" scaled="1"/>
          <a:tileRect/>
        </a:gradFill>
        <a:ln>
          <a:noFill/>
        </a:ln>
      </a:spPr>
      <a:bodyPr rtlCol="0" anchor="t" anchorCtr="0"/>
      <a:lstStyle>
        <a:defPPr marL="188913" indent="-188913">
          <a:tabLst>
            <a:tab pos="188913" algn="l"/>
          </a:tabLst>
          <a:defRPr sz="4800" b="1" dirty="0">
            <a:latin typeface="Arial" panose="020B0604020202020204" pitchFamily="34" charset="0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6136</TotalTime>
  <Words>195</Words>
  <Application>Microsoft Macintosh PowerPoint</Application>
  <PresentationFormat>Custom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ＭＳ Ｐゴシック</vt:lpstr>
      <vt:lpstr>Arial</vt:lpstr>
      <vt:lpstr>Calibri</vt:lpstr>
      <vt:lpstr>TUM Neue Helvetica 55 Regular</vt:lpstr>
      <vt:lpstr>Larissa</vt:lpstr>
      <vt:lpstr>KWS-2 – the high intensity / wide Q-range SANS diffractometer </vt:lpstr>
    </vt:vector>
  </TitlesOfParts>
  <Company>TU München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Connie Hesse</dc:creator>
  <cp:lastModifiedBy>Microsoft Office User</cp:lastModifiedBy>
  <cp:revision>271</cp:revision>
  <cp:lastPrinted>2019-11-29T12:10:16Z</cp:lastPrinted>
  <dcterms:created xsi:type="dcterms:W3CDTF">2013-06-14T07:38:23Z</dcterms:created>
  <dcterms:modified xsi:type="dcterms:W3CDTF">2019-12-02T17:52:36Z</dcterms:modified>
</cp:coreProperties>
</file>